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90" r:id="rId6"/>
    <p:sldId id="278" r:id="rId7"/>
    <p:sldId id="279" r:id="rId8"/>
    <p:sldId id="292" r:id="rId9"/>
    <p:sldId id="293" r:id="rId10"/>
    <p:sldId id="321" r:id="rId11"/>
    <p:sldId id="280" r:id="rId12"/>
    <p:sldId id="281" r:id="rId13"/>
    <p:sldId id="308" r:id="rId14"/>
    <p:sldId id="309" r:id="rId15"/>
    <p:sldId id="310" r:id="rId16"/>
    <p:sldId id="262" r:id="rId17"/>
    <p:sldId id="268" r:id="rId18"/>
    <p:sldId id="267" r:id="rId19"/>
    <p:sldId id="265" r:id="rId20"/>
    <p:sldId id="325" r:id="rId21"/>
    <p:sldId id="269" r:id="rId22"/>
    <p:sldId id="270" r:id="rId23"/>
    <p:sldId id="271" r:id="rId24"/>
    <p:sldId id="320" r:id="rId25"/>
    <p:sldId id="272" r:id="rId26"/>
    <p:sldId id="326" r:id="rId27"/>
    <p:sldId id="273" r:id="rId28"/>
    <p:sldId id="274" r:id="rId29"/>
    <p:sldId id="275" r:id="rId30"/>
    <p:sldId id="316" r:id="rId31"/>
    <p:sldId id="276" r:id="rId32"/>
    <p:sldId id="323" r:id="rId33"/>
    <p:sldId id="298" r:id="rId34"/>
    <p:sldId id="277" r:id="rId35"/>
    <p:sldId id="324" r:id="rId36"/>
    <p:sldId id="284" r:id="rId37"/>
    <p:sldId id="285" r:id="rId38"/>
    <p:sldId id="327" r:id="rId39"/>
    <p:sldId id="294" r:id="rId40"/>
    <p:sldId id="286" r:id="rId41"/>
    <p:sldId id="287" r:id="rId42"/>
    <p:sldId id="296" r:id="rId43"/>
    <p:sldId id="288" r:id="rId44"/>
    <p:sldId id="295" r:id="rId45"/>
    <p:sldId id="289" r:id="rId46"/>
    <p:sldId id="328" r:id="rId47"/>
    <p:sldId id="300" r:id="rId48"/>
    <p:sldId id="301" r:id="rId49"/>
    <p:sldId id="302" r:id="rId50"/>
    <p:sldId id="299" r:id="rId51"/>
    <p:sldId id="303" r:id="rId52"/>
    <p:sldId id="317" r:id="rId53"/>
    <p:sldId id="304" r:id="rId54"/>
    <p:sldId id="329" r:id="rId55"/>
    <p:sldId id="311" r:id="rId56"/>
    <p:sldId id="312" r:id="rId57"/>
    <p:sldId id="313" r:id="rId58"/>
    <p:sldId id="314" r:id="rId59"/>
    <p:sldId id="315" r:id="rId60"/>
    <p:sldId id="322" r:id="rId6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ele-GroteskNor" pitchFamily="2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BE86FA-F524-44BE-BDD0-F60699D8A3DC}">
          <p14:sldIdLst>
            <p14:sldId id="256"/>
            <p14:sldId id="290"/>
            <p14:sldId id="278"/>
            <p14:sldId id="279"/>
            <p14:sldId id="292"/>
            <p14:sldId id="293"/>
            <p14:sldId id="321"/>
            <p14:sldId id="280"/>
            <p14:sldId id="281"/>
            <p14:sldId id="308"/>
            <p14:sldId id="309"/>
            <p14:sldId id="310"/>
            <p14:sldId id="262"/>
            <p14:sldId id="268"/>
            <p14:sldId id="267"/>
            <p14:sldId id="265"/>
            <p14:sldId id="325"/>
            <p14:sldId id="269"/>
            <p14:sldId id="270"/>
            <p14:sldId id="271"/>
            <p14:sldId id="320"/>
            <p14:sldId id="272"/>
            <p14:sldId id="326"/>
            <p14:sldId id="273"/>
            <p14:sldId id="274"/>
            <p14:sldId id="275"/>
            <p14:sldId id="316"/>
            <p14:sldId id="276"/>
            <p14:sldId id="323"/>
            <p14:sldId id="298"/>
            <p14:sldId id="277"/>
            <p14:sldId id="324"/>
            <p14:sldId id="284"/>
            <p14:sldId id="285"/>
            <p14:sldId id="327"/>
            <p14:sldId id="294"/>
            <p14:sldId id="286"/>
            <p14:sldId id="287"/>
            <p14:sldId id="296"/>
            <p14:sldId id="288"/>
            <p14:sldId id="295"/>
            <p14:sldId id="289"/>
            <p14:sldId id="328"/>
            <p14:sldId id="300"/>
            <p14:sldId id="301"/>
            <p14:sldId id="302"/>
            <p14:sldId id="299"/>
            <p14:sldId id="303"/>
            <p14:sldId id="317"/>
            <p14:sldId id="304"/>
            <p14:sldId id="329"/>
            <p14:sldId id="311"/>
            <p14:sldId id="312"/>
            <p14:sldId id="313"/>
            <p14:sldId id="314"/>
            <p14:sldId id="315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195">
          <p15:clr>
            <a:srgbClr val="A4A3A4"/>
          </p15:clr>
        </p15:guide>
        <p15:guide id="4" orient="horz" pos="3832">
          <p15:clr>
            <a:srgbClr val="A4A3A4"/>
          </p15:clr>
        </p15:guide>
        <p15:guide id="5" pos="5568">
          <p15:clr>
            <a:srgbClr val="A4A3A4"/>
          </p15:clr>
        </p15:guide>
        <p15:guide id="6" pos="929">
          <p15:clr>
            <a:srgbClr val="A4A3A4"/>
          </p15:clr>
        </p15:guide>
        <p15:guide id="7" pos="2400">
          <p15:clr>
            <a:srgbClr val="A4A3A4"/>
          </p15:clr>
        </p15:guide>
        <p15:guide id="8" pos="4103">
          <p15:clr>
            <a:srgbClr val="A4A3A4"/>
          </p15:clr>
        </p15:guide>
        <p15:guide id="9" pos="3981">
          <p15:clr>
            <a:srgbClr val="A4A3A4"/>
          </p15:clr>
        </p15:guide>
        <p15:guide id="10" pos="2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68">
          <p15:clr>
            <a:srgbClr val="A4A3A4"/>
          </p15:clr>
        </p15:guide>
        <p15:guide id="2" orient="horz" pos="369">
          <p15:clr>
            <a:srgbClr val="A4A3A4"/>
          </p15:clr>
        </p15:guide>
        <p15:guide id="3" orient="horz" pos="581">
          <p15:clr>
            <a:srgbClr val="A4A3A4"/>
          </p15:clr>
        </p15:guide>
        <p15:guide id="4" orient="horz" pos="3542">
          <p15:clr>
            <a:srgbClr val="A4A3A4"/>
          </p15:clr>
        </p15:guide>
        <p15:guide id="5" pos="4020">
          <p15:clr>
            <a:srgbClr val="A4A3A4"/>
          </p15:clr>
        </p15:guide>
        <p15:guide id="6" pos="1483">
          <p15:clr>
            <a:srgbClr val="A4A3A4"/>
          </p15:clr>
        </p15:guide>
        <p15:guide id="7" pos="2053">
          <p15:clr>
            <a:srgbClr val="A4A3A4"/>
          </p15:clr>
        </p15:guide>
        <p15:guide id="8" pos="2315">
          <p15:clr>
            <a:srgbClr val="A4A3A4"/>
          </p15:clr>
        </p15:guide>
        <p15:guide id="9" pos="3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CC0"/>
    <a:srgbClr val="FFBF37"/>
    <a:srgbClr val="F6CEA2"/>
    <a:srgbClr val="CCCCCC"/>
    <a:srgbClr val="005B37"/>
    <a:srgbClr val="C80000"/>
    <a:srgbClr val="C85CC0"/>
    <a:srgbClr val="538FC5"/>
    <a:srgbClr val="8A8C8E"/>
    <a:srgbClr val="33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300" autoAdjust="0"/>
    <p:restoredTop sz="94595" autoAdjust="0"/>
  </p:normalViewPr>
  <p:slideViewPr>
    <p:cSldViewPr snapToGrid="0">
      <p:cViewPr varScale="1">
        <p:scale>
          <a:sx n="58" d="100"/>
          <a:sy n="58" d="100"/>
        </p:scale>
        <p:origin x="78" y="342"/>
      </p:cViewPr>
      <p:guideLst>
        <p:guide orient="horz" pos="1008"/>
        <p:guide orient="horz" pos="550"/>
        <p:guide orient="horz" pos="195"/>
        <p:guide orient="horz" pos="3832"/>
        <p:guide pos="5568"/>
        <p:guide pos="929"/>
        <p:guide pos="2400"/>
        <p:guide pos="4103"/>
        <p:guide pos="3981"/>
        <p:guide pos="2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608" y="-78"/>
      </p:cViewPr>
      <p:guideLst>
        <p:guide orient="horz" pos="168"/>
        <p:guide orient="horz" pos="369"/>
        <p:guide orient="horz" pos="581"/>
        <p:guide orient="horz" pos="3542"/>
        <p:guide pos="4020"/>
        <p:guide pos="1483"/>
        <p:guide pos="2053"/>
        <p:guide pos="2315"/>
        <p:guide pos="3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4038" y="331788"/>
            <a:ext cx="1800225" cy="9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lnSpc>
                <a:spcPct val="100000"/>
              </a:lnSpc>
              <a:buClrTx/>
              <a:buSzTx/>
              <a:buFontTx/>
              <a:buNone/>
              <a:defRPr sz="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/>
              <a:t> Author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54038" y="422275"/>
            <a:ext cx="1800225" cy="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lnSpc>
                <a:spcPct val="100000"/>
              </a:lnSpc>
              <a:buClrTx/>
              <a:buSzTx/>
              <a:buFontTx/>
              <a:buNone/>
              <a:defRPr sz="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/>
              <a:t> Date</a:t>
            </a:r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800" y="511175"/>
            <a:ext cx="1812925" cy="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 Page </a:t>
            </a:r>
            <a:fld id="{5C01EB55-F98A-4558-B894-1A0092DF43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9461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42900"/>
            <a:ext cx="13636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04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54038" y="922338"/>
            <a:ext cx="5827712" cy="4373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7688" y="5570538"/>
            <a:ext cx="58277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5002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4038" y="331788"/>
            <a:ext cx="1800225" cy="9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lnSpc>
                <a:spcPct val="100000"/>
              </a:lnSpc>
              <a:buClrTx/>
              <a:buSzTx/>
              <a:buFontTx/>
              <a:buNone/>
              <a:defRPr sz="6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/>
              <a:t>Author, Date</a:t>
            </a:r>
          </a:p>
        </p:txBody>
      </p:sp>
      <p:sp>
        <p:nvSpPr>
          <p:cNvPr id="18437" name="Rectangle 11"/>
          <p:cNvSpPr>
            <a:spLocks noChangeArrowheads="1"/>
          </p:cNvSpPr>
          <p:nvPr/>
        </p:nvSpPr>
        <p:spPr bwMode="auto">
          <a:xfrm>
            <a:off x="554038" y="422275"/>
            <a:ext cx="1800225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defRPr/>
            </a:pPr>
            <a:r>
              <a:rPr lang="en-US" altLang="en-US" sz="6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PowerPoint Master</a:t>
            </a: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541338" y="511175"/>
            <a:ext cx="1800225" cy="9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lvl1pPr defTabSz="922338" eaLnBrk="0" hangingPunct="0"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defTabSz="922338" eaLnBrk="0" hangingPunct="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defTabSz="922338" eaLnBrk="0" hangingPunct="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defTabSz="922338" eaLnBrk="0" hangingPunct="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defTabSz="922338" eaLnBrk="0" hangingPunct="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defRPr/>
            </a:pPr>
            <a:r>
              <a:rPr lang="en-US" altLang="en-US" sz="6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Seite </a:t>
            </a:r>
            <a:fld id="{C99F73F8-69C2-45BE-89F5-754EBAA47F6B}" type="slidenum">
              <a:rPr lang="en-US" altLang="en-US" sz="6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eaLnBrk="1" hangingPunct="1">
                <a:defRPr/>
              </a:pPr>
              <a:t>‹#›</a:t>
            </a:fld>
            <a:endParaRPr lang="en-US" altLang="en-US" sz="6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439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42900"/>
            <a:ext cx="13636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470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2450" y="922338"/>
            <a:ext cx="5830888" cy="4373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Author,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52450" y="922338"/>
            <a:ext cx="5830888" cy="4373562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600" smtClean="0">
                <a:latin typeface="Verdana" panose="020B0604030504040204" pitchFamily="34" charset="0"/>
              </a:rPr>
              <a:t>Author, Date</a:t>
            </a:r>
          </a:p>
        </p:txBody>
      </p:sp>
    </p:spTree>
    <p:extLst>
      <p:ext uri="{BB962C8B-B14F-4D97-AF65-F5344CB8AC3E}">
        <p14:creationId xmlns:p14="http://schemas.microsoft.com/office/powerpoint/2010/main" val="304421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2450" y="922338"/>
            <a:ext cx="5830888" cy="4373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Author,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2450" y="922338"/>
            <a:ext cx="5830888" cy="4373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Author,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0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52450" y="922338"/>
            <a:ext cx="5830888" cy="4373562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defTabSz="922338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600" smtClean="0">
                <a:latin typeface="Verdana" panose="020B0604030504040204" pitchFamily="34" charset="0"/>
              </a:rPr>
              <a:t>Author, Date</a:t>
            </a:r>
          </a:p>
        </p:txBody>
      </p:sp>
    </p:spTree>
    <p:extLst>
      <p:ext uri="{BB962C8B-B14F-4D97-AF65-F5344CB8AC3E}">
        <p14:creationId xmlns:p14="http://schemas.microsoft.com/office/powerpoint/2010/main" val="625792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2450" y="922338"/>
            <a:ext cx="5830888" cy="4373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Author,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9"/>
          <p:cNvSpPr txBox="1">
            <a:spLocks noChangeArrowheads="1"/>
          </p:cNvSpPr>
          <p:nvPr userDrawn="1"/>
        </p:nvSpPr>
        <p:spPr bwMode="auto">
          <a:xfrm>
            <a:off x="6821488" y="6400800"/>
            <a:ext cx="18653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en-US" altLang="en-US" sz="1800" dirty="0" smtClean="0">
                <a:solidFill>
                  <a:schemeClr val="bg1"/>
                </a:solidFill>
                <a:latin typeface="SeavusSans" pitchFamily="2" charset="-52"/>
              </a:rPr>
              <a:t>www.seavus.com</a:t>
            </a:r>
            <a:endParaRPr lang="mk-MK" altLang="en-US" sz="1800" dirty="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90600"/>
            <a:ext cx="455771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454150" y="3598863"/>
            <a:ext cx="6592888" cy="343547"/>
          </a:xfrm>
        </p:spPr>
        <p:txBody>
          <a:bodyPr tIns="72000">
            <a:spAutoFit/>
          </a:bodyPr>
          <a:lstStyle>
            <a:lvl1pPr marL="0" indent="0" algn="ctr">
              <a:buFont typeface="Wingdings" pitchFamily="2" charset="2"/>
              <a:buNone/>
              <a:defRPr>
                <a:solidFill>
                  <a:srgbClr val="8A8C8E"/>
                </a:solidFill>
                <a:latin typeface="SeavusSans" pitchFamily="50" charset="-52"/>
              </a:defRPr>
            </a:lvl1pPr>
          </a:lstStyle>
          <a:p>
            <a:endParaRPr lang="de-DE" dirty="0"/>
          </a:p>
        </p:txBody>
      </p:sp>
      <p:sp>
        <p:nvSpPr>
          <p:cNvPr id="3110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1457325" y="3041400"/>
            <a:ext cx="6592888" cy="425629"/>
          </a:xfrm>
          <a:ln/>
        </p:spPr>
        <p:txBody>
          <a:bodyPr anchor="b">
            <a:spAutoFit/>
          </a:bodyPr>
          <a:lstStyle>
            <a:lvl1pPr algn="ctr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endParaRPr lang="en-US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3200400" y="5410200"/>
            <a:ext cx="2973388" cy="187325"/>
          </a:xfrm>
        </p:spPr>
        <p:txBody>
          <a:bodyPr/>
          <a:lstStyle>
            <a:lvl1pPr algn="ctr">
              <a:defRPr sz="1600" b="1" smtClean="0">
                <a:solidFill>
                  <a:srgbClr val="8A8C8E"/>
                </a:solidFill>
              </a:defRPr>
            </a:lvl1pPr>
          </a:lstStyle>
          <a:p>
            <a:pPr>
              <a:defRPr/>
            </a:pPr>
            <a:fld id="{54049622-0FC4-4819-A983-7F2D5BF0B272}" type="datetime1">
              <a:rPr lang="en-US" smtClean="0"/>
              <a:t>3/6/2015</a:t>
            </a:fld>
            <a:endParaRPr lang="de-DE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5175250"/>
            <a:ext cx="2973388" cy="187325"/>
          </a:xfrm>
          <a:ln w="3175"/>
        </p:spPr>
        <p:txBody>
          <a:bodyPr/>
          <a:lstStyle>
            <a:lvl1pPr algn="ctr">
              <a:defRPr sz="1600" b="1" smtClean="0">
                <a:solidFill>
                  <a:srgbClr val="8A8C8E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169721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279400"/>
            <a:ext cx="7386638" cy="1019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460500" y="1565275"/>
            <a:ext cx="7386638" cy="4518025"/>
          </a:xfrm>
        </p:spPr>
        <p:txBody>
          <a:bodyPr/>
          <a:lstStyle/>
          <a:p>
            <a:pPr lvl="0"/>
            <a:endParaRPr lang="mk-MK" noProof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B51020-14DD-4EB0-8998-FB138692E052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8C6B9F46-7EA0-4B0D-B741-8AE940AE8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11020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 txBox="1">
            <a:spLocks noChangeArrowheads="1"/>
          </p:cNvSpPr>
          <p:nvPr userDrawn="1"/>
        </p:nvSpPr>
        <p:spPr bwMode="auto">
          <a:xfrm>
            <a:off x="3200400" y="5175250"/>
            <a:ext cx="2973388" cy="1873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algn="ctr">
              <a:defRPr sz="1600" b="1">
                <a:solidFill>
                  <a:srgbClr val="8A8C8E"/>
                </a:solidFill>
              </a:defRPr>
            </a:lvl1pPr>
          </a:lstStyle>
          <a:p>
            <a:pPr eaLnBrk="1" hangingPunct="1">
              <a:defRPr/>
            </a:pPr>
            <a:r>
              <a:rPr lang="en-US" i="1" dirty="0" smtClean="0">
                <a:latin typeface="SeavusSans" pitchFamily="50" charset="-52"/>
              </a:rPr>
              <a:t>Vladica</a:t>
            </a:r>
            <a:r>
              <a:rPr lang="en-US" i="1" baseline="0" dirty="0" smtClean="0">
                <a:latin typeface="SeavusSans" pitchFamily="50" charset="-52"/>
              </a:rPr>
              <a:t> Ivanovski</a:t>
            </a:r>
            <a:endParaRPr lang="en-US" i="1" dirty="0">
              <a:latin typeface="SeavusSans" pitchFamily="50" charset="-52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 userDrawn="1"/>
        </p:nvSpPr>
        <p:spPr bwMode="auto">
          <a:xfrm>
            <a:off x="6831013" y="6391275"/>
            <a:ext cx="1865312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en-US" altLang="en-US" sz="1800" dirty="0" smtClean="0">
                <a:solidFill>
                  <a:schemeClr val="bg1"/>
                </a:solidFill>
                <a:latin typeface="SeavusSans" pitchFamily="2" charset="-52"/>
              </a:rPr>
              <a:t>www.seavus.com</a:t>
            </a:r>
            <a:endParaRPr lang="mk-MK" altLang="en-US" sz="1800" dirty="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5" name="TextBox 11"/>
          <p:cNvSpPr txBox="1">
            <a:spLocks noChangeArrowheads="1"/>
          </p:cNvSpPr>
          <p:nvPr userDrawn="1"/>
        </p:nvSpPr>
        <p:spPr bwMode="auto">
          <a:xfrm>
            <a:off x="2971800" y="2209800"/>
            <a:ext cx="331946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en-US" altLang="en-US" sz="5400" b="1" dirty="0" smtClean="0">
                <a:solidFill>
                  <a:srgbClr val="005B37"/>
                </a:solidFill>
                <a:latin typeface="SeavusSans" pitchFamily="2" charset="-52"/>
              </a:rPr>
              <a:t>Thank You</a:t>
            </a:r>
            <a:endParaRPr lang="mk-MK" altLang="en-US" sz="5400" b="1" dirty="0" smtClean="0">
              <a:solidFill>
                <a:srgbClr val="005B37"/>
              </a:solidFill>
              <a:latin typeface="Seavus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7134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Z:\plateni sliki\NEW\shutterstock_668886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67000" y="4724400"/>
            <a:ext cx="6477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514600" y="4724400"/>
            <a:ext cx="152400" cy="914400"/>
          </a:xfrm>
          <a:prstGeom prst="rect">
            <a:avLst/>
          </a:prstGeom>
          <a:solidFill>
            <a:srgbClr val="005B3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pic>
        <p:nvPicPr>
          <p:cNvPr id="7" name="Picture 3" descr="C:\Documents and Settings\riste.lazoroski\Desktop\Seavus elipse V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0923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2743200" y="5221720"/>
            <a:ext cx="6248400" cy="415498"/>
          </a:xfrm>
          <a:noFill/>
          <a:ln/>
        </p:spPr>
        <p:txBody>
          <a:bodyPr anchor="b">
            <a:spAutoFit/>
          </a:bodyPr>
          <a:lstStyle>
            <a:lvl1pPr algn="l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152400" y="6553200"/>
            <a:ext cx="2973388" cy="187325"/>
          </a:xfrm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FEA3AA-7263-412A-9A72-E94469C1E397}" type="datetime1">
              <a:rPr lang="en-US" smtClean="0"/>
              <a:t>3/6/2015</a:t>
            </a:fld>
            <a:endParaRPr lang="de-DE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318250"/>
            <a:ext cx="2973388" cy="187325"/>
          </a:xfrm>
          <a:ln w="3175"/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54712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Z:\plateni sliki\NEW\shutterstock_221238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67000" y="4724400"/>
            <a:ext cx="6477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514600" y="4724400"/>
            <a:ext cx="152400" cy="914400"/>
          </a:xfrm>
          <a:prstGeom prst="rect">
            <a:avLst/>
          </a:prstGeom>
          <a:solidFill>
            <a:srgbClr val="005B3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pic>
        <p:nvPicPr>
          <p:cNvPr id="7" name="Picture 3" descr="C:\Documents and Settings\riste.lazoroski\Desktop\Seavus elipse V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0923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2743200" y="5209688"/>
            <a:ext cx="6248400" cy="415498"/>
          </a:xfrm>
          <a:noFill/>
          <a:ln/>
        </p:spPr>
        <p:txBody>
          <a:bodyPr anchor="b">
            <a:spAutoFit/>
          </a:bodyPr>
          <a:lstStyle>
            <a:lvl1pPr algn="l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152400" y="6553200"/>
            <a:ext cx="2973388" cy="187325"/>
          </a:xfrm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C7865B-637E-4211-80A4-9EA1736A40AE}" type="datetime1">
              <a:rPr lang="en-US" smtClean="0"/>
              <a:t>3/6/2015</a:t>
            </a:fld>
            <a:endParaRPr lang="de-DE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318250"/>
            <a:ext cx="2973388" cy="187325"/>
          </a:xfrm>
          <a:ln w="3175"/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3717135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Z:\plateni sliki\04.12.2007\shutterstock_6898357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67000" y="4724400"/>
            <a:ext cx="6477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514600" y="4724400"/>
            <a:ext cx="152400" cy="914400"/>
          </a:xfrm>
          <a:prstGeom prst="rect">
            <a:avLst/>
          </a:prstGeom>
          <a:solidFill>
            <a:srgbClr val="005B3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pic>
        <p:nvPicPr>
          <p:cNvPr id="7" name="Picture 3" descr="C:\Documents and Settings\riste.lazoroski\Desktop\Seavus elipse V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0923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2743200" y="5209688"/>
            <a:ext cx="6248400" cy="415498"/>
          </a:xfrm>
          <a:noFill/>
          <a:ln/>
        </p:spPr>
        <p:txBody>
          <a:bodyPr anchor="b">
            <a:spAutoFit/>
          </a:bodyPr>
          <a:lstStyle>
            <a:lvl1pPr algn="l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152400" y="6553200"/>
            <a:ext cx="2973388" cy="187325"/>
          </a:xfrm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B40956-998A-4A2A-B200-9A050DD67C45}" type="datetime1">
              <a:rPr lang="en-US" smtClean="0"/>
              <a:t>3/6/2015</a:t>
            </a:fld>
            <a:endParaRPr lang="de-DE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318250"/>
            <a:ext cx="2973388" cy="187325"/>
          </a:xfrm>
          <a:ln w="3175"/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603777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Z:\plateni sliki\NEW\shutterstock_5601688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67000" y="4724400"/>
            <a:ext cx="6477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514600" y="4724400"/>
            <a:ext cx="152400" cy="914400"/>
          </a:xfrm>
          <a:prstGeom prst="rect">
            <a:avLst/>
          </a:prstGeom>
          <a:solidFill>
            <a:srgbClr val="005B3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pic>
        <p:nvPicPr>
          <p:cNvPr id="7" name="Picture 3" descr="C:\Documents and Settings\riste.lazoroski\Desktop\Seavus elipse V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0923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2743200" y="5209688"/>
            <a:ext cx="6248400" cy="415498"/>
          </a:xfrm>
          <a:noFill/>
          <a:ln/>
        </p:spPr>
        <p:txBody>
          <a:bodyPr anchor="b">
            <a:spAutoFit/>
          </a:bodyPr>
          <a:lstStyle>
            <a:lvl1pPr algn="l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152400" y="6553200"/>
            <a:ext cx="2973388" cy="187325"/>
          </a:xfrm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C9A65D3-1979-4570-9ABD-B26FA8917D4F}" type="datetime1">
              <a:rPr lang="en-US" smtClean="0"/>
              <a:t>3/6/2015</a:t>
            </a:fld>
            <a:endParaRPr lang="de-DE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318250"/>
            <a:ext cx="2973388" cy="187325"/>
          </a:xfrm>
          <a:ln w="3175"/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93814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Z:\plateni sliki\NEW\shutterstock_551158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667000" y="4724400"/>
            <a:ext cx="6477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514600" y="4724400"/>
            <a:ext cx="152400" cy="914400"/>
          </a:xfrm>
          <a:prstGeom prst="rect">
            <a:avLst/>
          </a:prstGeom>
          <a:solidFill>
            <a:srgbClr val="005B3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pic>
        <p:nvPicPr>
          <p:cNvPr id="7" name="Picture 3" descr="C:\Documents and Settings\riste.lazoroski\Desktop\Seavus elipse V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0923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8"/>
          <p:cNvSpPr>
            <a:spLocks noGrp="1" noChangeArrowheads="1"/>
          </p:cNvSpPr>
          <p:nvPr>
            <p:ph type="ctrTitle"/>
          </p:nvPr>
        </p:nvSpPr>
        <p:spPr>
          <a:xfrm>
            <a:off x="2743200" y="5209688"/>
            <a:ext cx="6248400" cy="415498"/>
          </a:xfrm>
          <a:noFill/>
          <a:ln/>
        </p:spPr>
        <p:txBody>
          <a:bodyPr anchor="b">
            <a:spAutoFit/>
          </a:bodyPr>
          <a:lstStyle>
            <a:lvl1pPr algn="l">
              <a:lnSpc>
                <a:spcPct val="75000"/>
              </a:lnSpc>
              <a:defRPr sz="3600" b="1">
                <a:solidFill>
                  <a:srgbClr val="005B37"/>
                </a:solidFill>
                <a:latin typeface="SeavusSans" pitchFamily="50" charset="-5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dt" sz="quarter" idx="10"/>
          </p:nvPr>
        </p:nvSpPr>
        <p:spPr>
          <a:xfrm>
            <a:off x="152400" y="6553200"/>
            <a:ext cx="2973388" cy="187325"/>
          </a:xfrm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E0B1B2-76C7-4EE6-9AF1-CE63B70BF4FD}" type="datetime1">
              <a:rPr lang="en-US" smtClean="0"/>
              <a:t>3/6/2015</a:t>
            </a:fld>
            <a:endParaRPr lang="de-DE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318250"/>
            <a:ext cx="2973388" cy="187325"/>
          </a:xfrm>
          <a:ln w="3175"/>
        </p:spPr>
        <p:txBody>
          <a:bodyPr/>
          <a:lstStyle>
            <a:lvl1pPr algn="ctr">
              <a:defRPr sz="1600" b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2068258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38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E18A9C-65D8-407F-95F9-6BE49FCBBB95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5FCF8DEA-77EA-4377-99C0-BDDA8BA01B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34040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Oval 9"/>
          <p:cNvSpPr>
            <a:spLocks noChangeArrowheads="1"/>
          </p:cNvSpPr>
          <p:nvPr userDrawn="1"/>
        </p:nvSpPr>
        <p:spPr bwMode="auto">
          <a:xfrm>
            <a:off x="914400" y="4876800"/>
            <a:ext cx="304800" cy="304800"/>
          </a:xfrm>
          <a:prstGeom prst="ellipse">
            <a:avLst/>
          </a:prstGeom>
          <a:solidFill>
            <a:srgbClr val="8A8C8E"/>
          </a:solidFill>
          <a:ln w="12700" algn="ctr">
            <a:solidFill>
              <a:srgbClr val="8A8C8E"/>
            </a:solidFill>
            <a:round/>
            <a:headEnd/>
            <a:tailEnd/>
          </a:ln>
        </p:spPr>
        <p:txBody>
          <a:bodyPr lIns="72000" tIns="36000" rIns="0" bIns="0"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mk-MK" alt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876800"/>
            <a:ext cx="6973887" cy="304800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endParaRPr lang="mk-MK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F28F43-1EBD-4F05-8272-72A4ED1D5C0A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05728788-5F4E-4D45-9950-0639F4A40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500" y="1565275"/>
            <a:ext cx="3616325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mk-M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565275"/>
            <a:ext cx="3617913" cy="451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mk-MK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748E06-8D54-4B65-99B7-FD2B70EA0DC7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C6EF1B41-700F-488A-A35B-805EB78992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210173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mk-M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02CC77-8E39-47D3-BD09-A1BB6105A55D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6ACC649D-5901-4D12-9D22-9928E6417D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68578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4F9F62-94C6-40C7-98B7-5B7AE2BDF603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CCB41F55-901D-412B-9EA5-BE165EA1B0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371295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solidFill>
                  <a:srgbClr val="005B37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 Page </a:t>
            </a:r>
            <a:fld id="{1C249D09-C9A8-49A7-847F-5B1591E489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79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mk-M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CCBADE-0F13-4C97-ABC6-E78B840529B3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5544FCE1-B5A9-4AC1-9071-F3AD504580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127577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mk-M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35079B-A749-4544-93C3-3AD348CC66D6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Page </a:t>
            </a:r>
            <a:fld id="{14B1438C-57FE-4A68-9581-4B14D4ACBF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Vladica Ivanovski</a:t>
            </a:r>
          </a:p>
        </p:txBody>
      </p:sp>
    </p:spTree>
    <p:extLst>
      <p:ext uri="{BB962C8B-B14F-4D97-AF65-F5344CB8AC3E}">
        <p14:creationId xmlns:p14="http://schemas.microsoft.com/office/powerpoint/2010/main" val="34167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9"/>
          <p:cNvSpPr>
            <a:spLocks noChangeArrowheads="1"/>
          </p:cNvSpPr>
          <p:nvPr userDrawn="1"/>
        </p:nvSpPr>
        <p:spPr bwMode="auto">
          <a:xfrm>
            <a:off x="0" y="5715000"/>
            <a:ext cx="9144000" cy="1143000"/>
          </a:xfrm>
          <a:custGeom>
            <a:avLst/>
            <a:gdLst>
              <a:gd name="T0" fmla="*/ 0 w 9144000"/>
              <a:gd name="T1" fmla="*/ 533400 h 1143000"/>
              <a:gd name="T2" fmla="*/ 8077200 w 9144000"/>
              <a:gd name="T3" fmla="*/ 533400 h 1143000"/>
              <a:gd name="T4" fmla="*/ 9144000 w 9144000"/>
              <a:gd name="T5" fmla="*/ 0 h 1143000"/>
              <a:gd name="T6" fmla="*/ 9144000 w 9144000"/>
              <a:gd name="T7" fmla="*/ 1143000 h 1143000"/>
              <a:gd name="T8" fmla="*/ 0 w 9144000"/>
              <a:gd name="T9" fmla="*/ 1143000 h 1143000"/>
              <a:gd name="T10" fmla="*/ 0 w 9144000"/>
              <a:gd name="T11" fmla="*/ 533400 h 1143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44000" h="1143000">
                <a:moveTo>
                  <a:pt x="0" y="533400"/>
                </a:moveTo>
                <a:lnTo>
                  <a:pt x="8077200" y="533400"/>
                </a:lnTo>
                <a:cubicBezTo>
                  <a:pt x="8778875" y="520700"/>
                  <a:pt x="9032875" y="479425"/>
                  <a:pt x="9144000" y="0"/>
                </a:cubicBezTo>
                <a:lnTo>
                  <a:pt x="9144000" y="1143000"/>
                </a:lnTo>
                <a:lnTo>
                  <a:pt x="0" y="1143000"/>
                </a:lnTo>
                <a:lnTo>
                  <a:pt x="0" y="533400"/>
                </a:lnTo>
                <a:close/>
              </a:path>
            </a:pathLst>
          </a:custGeom>
          <a:solidFill>
            <a:srgbClr val="8A8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60500" y="1565275"/>
            <a:ext cx="73866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1460500" y="279400"/>
            <a:ext cx="738663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68438" y="6581775"/>
            <a:ext cx="2973387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100" i="1" smtClean="0">
                <a:solidFill>
                  <a:schemeClr val="bg1"/>
                </a:solidFill>
                <a:latin typeface="SeavusSans" pitchFamily="50" charset="-52"/>
              </a:defRPr>
            </a:lvl1pPr>
          </a:lstStyle>
          <a:p>
            <a:pPr>
              <a:defRPr/>
            </a:pPr>
            <a:fld id="{E2665CC1-A6CA-4FEB-9309-58E8A5BB73E3}" type="datetime1">
              <a:rPr lang="en-US" smtClean="0"/>
              <a:t>3/6/2015</a:t>
            </a:fld>
            <a:endParaRPr lang="en-US" dirty="0"/>
          </a:p>
        </p:txBody>
      </p:sp>
      <p:sp>
        <p:nvSpPr>
          <p:cNvPr id="1063" name="Rectangle 3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02400" y="6423025"/>
            <a:ext cx="233997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i="1">
                <a:solidFill>
                  <a:schemeClr val="bg1"/>
                </a:solidFill>
                <a:latin typeface="SeavusSans" pitchFamily="2" charset="-52"/>
              </a:defRPr>
            </a:lvl1pPr>
          </a:lstStyle>
          <a:p>
            <a:pPr>
              <a:defRPr/>
            </a:pPr>
            <a:r>
              <a:rPr lang="en-US" altLang="en-US"/>
              <a:t> Page </a:t>
            </a:r>
            <a:fld id="{6C0AC41A-6823-41BE-8A50-6C3798B6A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64" name="Rectangle 4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68438" y="6423025"/>
            <a:ext cx="2973387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Tx/>
              <a:buSzTx/>
              <a:buFontTx/>
              <a:buNone/>
              <a:defRPr sz="1100" i="1" smtClean="0">
                <a:solidFill>
                  <a:schemeClr val="bg1"/>
                </a:solidFill>
                <a:latin typeface="SeavusSans" pitchFamily="50" charset="-52"/>
              </a:defRPr>
            </a:lvl1pPr>
          </a:lstStyle>
          <a:p>
            <a:pPr>
              <a:defRPr/>
            </a:pPr>
            <a:r>
              <a:rPr lang="en-US"/>
              <a:t>Vladica Ivanovski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hd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 b="1">
          <a:solidFill>
            <a:srgbClr val="005B37"/>
          </a:solidFill>
          <a:latin typeface="SeavusSans" pitchFamily="50" charset="-52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 b="1">
          <a:solidFill>
            <a:srgbClr val="005B37"/>
          </a:solidFill>
          <a:latin typeface="SeavusSans" pitchFamily="50" charset="-52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 b="1">
          <a:solidFill>
            <a:srgbClr val="005B37"/>
          </a:solidFill>
          <a:latin typeface="SeavusSans" pitchFamily="50" charset="-52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 b="1">
          <a:solidFill>
            <a:srgbClr val="005B37"/>
          </a:solidFill>
          <a:latin typeface="SeavusSans" pitchFamily="50" charset="-52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 b="1">
          <a:solidFill>
            <a:srgbClr val="005B37"/>
          </a:solidFill>
          <a:latin typeface="SeavusSans" pitchFamily="50" charset="-52"/>
        </a:defRPr>
      </a:lvl5pPr>
      <a:lvl6pPr marL="457200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Tele-Antiqua" pitchFamily="2" charset="0"/>
        </a:defRPr>
      </a:lvl6pPr>
      <a:lvl7pPr marL="914400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Tele-Antiqua" pitchFamily="2" charset="0"/>
        </a:defRPr>
      </a:lvl7pPr>
      <a:lvl8pPr marL="1371600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Tele-Antiqua" pitchFamily="2" charset="0"/>
        </a:defRPr>
      </a:lvl8pPr>
      <a:lvl9pPr marL="1828800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Tele-Antiqua" pitchFamily="2" charset="0"/>
        </a:defRPr>
      </a:lvl9pPr>
    </p:titleStyle>
    <p:bodyStyle>
      <a:lvl1pPr marL="142875" indent="-215900" algn="l" rtl="0" eaLnBrk="0" fontAlgn="base" hangingPunct="0">
        <a:lnSpc>
          <a:spcPct val="80000"/>
        </a:lnSpc>
        <a:spcBef>
          <a:spcPct val="0"/>
        </a:spcBef>
        <a:spcAft>
          <a:spcPts val="600"/>
        </a:spcAft>
        <a:buClr>
          <a:srgbClr val="8A8C8E"/>
        </a:buClr>
        <a:buFont typeface="SeavusSans" pitchFamily="2" charset="-52"/>
        <a:buChar char="•"/>
        <a:defRPr sz="2200">
          <a:solidFill>
            <a:schemeClr val="tx1"/>
          </a:solidFill>
          <a:latin typeface="SeavusSans" pitchFamily="50" charset="-52"/>
          <a:ea typeface="+mn-ea"/>
          <a:cs typeface="+mn-cs"/>
        </a:defRPr>
      </a:lvl1pPr>
      <a:lvl2pPr marL="420688" indent="-215900" algn="l" rtl="0" eaLnBrk="0" fontAlgn="base" hangingPunct="0">
        <a:lnSpc>
          <a:spcPct val="80000"/>
        </a:lnSpc>
        <a:spcBef>
          <a:spcPct val="0"/>
        </a:spcBef>
        <a:spcAft>
          <a:spcPts val="600"/>
        </a:spcAft>
        <a:buClr>
          <a:srgbClr val="8A8C8E"/>
        </a:buClr>
        <a:buFont typeface="SeavusSans" pitchFamily="2" charset="-52"/>
        <a:buChar char="•"/>
        <a:defRPr sz="2200">
          <a:solidFill>
            <a:schemeClr val="tx1"/>
          </a:solidFill>
          <a:latin typeface="SeavusSans" pitchFamily="50" charset="-52"/>
        </a:defRPr>
      </a:lvl2pPr>
      <a:lvl3pPr marL="676275" indent="-179388" algn="l" rtl="0" eaLnBrk="0" fontAlgn="base" hangingPunct="0">
        <a:lnSpc>
          <a:spcPct val="80000"/>
        </a:lnSpc>
        <a:spcBef>
          <a:spcPct val="0"/>
        </a:spcBef>
        <a:spcAft>
          <a:spcPts val="600"/>
        </a:spcAft>
        <a:buClr>
          <a:srgbClr val="8A8C8E"/>
        </a:buClr>
        <a:buFont typeface="SeavusSans" pitchFamily="2" charset="-52"/>
        <a:buChar char="•"/>
        <a:defRPr sz="2000">
          <a:solidFill>
            <a:schemeClr val="tx1"/>
          </a:solidFill>
          <a:latin typeface="SeavusSans" pitchFamily="50" charset="-52"/>
        </a:defRPr>
      </a:lvl3pPr>
      <a:lvl4pPr marL="939800" indent="-179388" algn="l" rtl="0" eaLnBrk="0" fontAlgn="base" hangingPunct="0">
        <a:lnSpc>
          <a:spcPct val="80000"/>
        </a:lnSpc>
        <a:spcBef>
          <a:spcPct val="0"/>
        </a:spcBef>
        <a:spcAft>
          <a:spcPts val="600"/>
        </a:spcAft>
        <a:buClr>
          <a:srgbClr val="8A8C8E"/>
        </a:buClr>
        <a:buFont typeface="SeavusSans" pitchFamily="2" charset="-52"/>
        <a:buChar char="•"/>
        <a:defRPr sz="2000">
          <a:solidFill>
            <a:schemeClr val="tx1"/>
          </a:solidFill>
          <a:latin typeface="SeavusSans" pitchFamily="50" charset="-52"/>
        </a:defRPr>
      </a:lvl4pPr>
      <a:lvl5pPr marL="1193800" indent="-179388" algn="l" rtl="0" eaLnBrk="0" fontAlgn="base" hangingPunct="0">
        <a:lnSpc>
          <a:spcPct val="80000"/>
        </a:lnSpc>
        <a:spcBef>
          <a:spcPct val="0"/>
        </a:spcBef>
        <a:spcAft>
          <a:spcPts val="600"/>
        </a:spcAft>
        <a:buClr>
          <a:srgbClr val="8A8C8E"/>
        </a:buClr>
        <a:buFont typeface="SeavusSans" pitchFamily="2" charset="-52"/>
        <a:buChar char="•"/>
        <a:defRPr sz="1600">
          <a:solidFill>
            <a:schemeClr val="tx1"/>
          </a:solidFill>
          <a:latin typeface="SeavusSans" pitchFamily="50" charset="-52"/>
        </a:defRPr>
      </a:lvl5pPr>
      <a:lvl6pPr marL="1651000" indent="-122238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108200" indent="-122238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565400" indent="-122238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022600" indent="-122238"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ubtitle 1"/>
          <p:cNvSpPr>
            <a:spLocks noGrp="1"/>
          </p:cNvSpPr>
          <p:nvPr>
            <p:ph type="subTitle" idx="1"/>
          </p:nvPr>
        </p:nvSpPr>
        <p:spPr>
          <a:xfrm>
            <a:off x="1454150" y="3598863"/>
            <a:ext cx="6592888" cy="1580808"/>
          </a:xfrm>
        </p:spPr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Demonstrating how to use the essential abstractions of </a:t>
            </a:r>
            <a:r>
              <a:rPr lang="en-US" altLang="en-US" dirty="0" err="1" smtClean="0">
                <a:latin typeface="SeavusSans" pitchFamily="2" charset="-52"/>
              </a:rPr>
              <a:t>AngularJS</a:t>
            </a:r>
            <a:r>
              <a:rPr lang="en-US" altLang="en-US" dirty="0" smtClean="0">
                <a:latin typeface="SeavusSans" pitchFamily="2" charset="-52"/>
              </a:rPr>
              <a:t>, including modules, controllers, directives, services and routes.</a:t>
            </a:r>
          </a:p>
          <a:p>
            <a:endParaRPr lang="de-DE" altLang="en-US" dirty="0" smtClean="0">
              <a:latin typeface="SeavusSans" pitchFamily="2" charset="-52"/>
            </a:endParaRPr>
          </a:p>
          <a:p>
            <a:endParaRPr lang="mk-MK" altLang="en-US" dirty="0" smtClean="0">
              <a:latin typeface="SeavusSans" pitchFamily="2" charset="-52"/>
            </a:endParaRPr>
          </a:p>
        </p:txBody>
      </p:sp>
      <p:sp>
        <p:nvSpPr>
          <p:cNvPr id="20483" name="Title 2"/>
          <p:cNvSpPr>
            <a:spLocks noGrp="1"/>
          </p:cNvSpPr>
          <p:nvPr>
            <p:ph type="ctrTitle"/>
          </p:nvPr>
        </p:nvSpPr>
        <p:spPr>
          <a:xfrm>
            <a:off x="1457325" y="3041650"/>
            <a:ext cx="6592888" cy="419100"/>
          </a:xfrm>
        </p:spPr>
        <p:txBody>
          <a:bodyPr/>
          <a:lstStyle/>
          <a:p>
            <a:r>
              <a:rPr lang="en-US" altLang="en-US" dirty="0" err="1" smtClean="0">
                <a:latin typeface="SeavusSans" pitchFamily="2" charset="-52"/>
              </a:rPr>
              <a:t>AngularJS</a:t>
            </a:r>
            <a:r>
              <a:rPr lang="en-US" altLang="en-US" dirty="0" smtClean="0">
                <a:latin typeface="SeavusSans" pitchFamily="2" charset="-52"/>
              </a:rPr>
              <a:t>: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Vladica Ivanovski</a:t>
            </a:r>
            <a:endParaRPr lang="en-US" dirty="0"/>
          </a:p>
        </p:txBody>
      </p:sp>
      <p:pic>
        <p:nvPicPr>
          <p:cNvPr id="7" name="Picture 2" descr="http://savoiaonline.files.wordpress.com/2012/01/crazy-baby-faces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14400"/>
            <a:ext cx="3543300" cy="44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514475" y="914402"/>
            <a:ext cx="24574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Transclusion</a:t>
            </a:r>
            <a:endParaRPr lang="en-US" sz="27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172200" y="3771902"/>
            <a:ext cx="18288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919639" y="4572002"/>
            <a:ext cx="14859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Linking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5829300" y="1257302"/>
            <a:ext cx="20002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607419" y="2743202"/>
            <a:ext cx="14287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Scope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514725" y="870484"/>
            <a:ext cx="2000250" cy="485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975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783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Vladica Ivanovski</a:t>
            </a:r>
            <a:endParaRPr lang="en-US" dirty="0"/>
          </a:p>
        </p:txBody>
      </p:sp>
      <p:pic>
        <p:nvPicPr>
          <p:cNvPr id="7" name="Picture 6" descr="http://www.reimaginework.com/wp-content/uploads/2013/01/nerdwith-lightbul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6" y="906581"/>
            <a:ext cx="4229100" cy="28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12" y="4060990"/>
            <a:ext cx="3640149" cy="10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765"/>
            <a:ext cx="9144000" cy="54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Home page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688183E3-0E13-4A7F-9D8D-8750FB9CED9F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13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253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22534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5675"/>
            <a:ext cx="9144000" cy="5289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Built with</a:t>
            </a:r>
          </a:p>
        </p:txBody>
      </p:sp>
      <p:pic>
        <p:nvPicPr>
          <p:cNvPr id="2457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8575"/>
            <a:ext cx="9144000" cy="4965700"/>
          </a:xfrm>
        </p:spPr>
      </p:pic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2A9188D0-C2A9-4729-A1A2-E203BF0E8342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14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458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Using Plunker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7EBF4A8E-7B33-4300-917E-5B4959300871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15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560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dirty="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25606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19188"/>
            <a:ext cx="9144000" cy="51450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Two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dirty="0" smtClean="0"/>
              <a:t>Add a &lt;script&gt; tag pointing to angular.js file.</a:t>
            </a:r>
          </a:p>
          <a:p>
            <a:pPr marL="342900" indent="-342900">
              <a:defRPr/>
            </a:pPr>
            <a:endParaRPr lang="en-US" dirty="0" smtClean="0"/>
          </a:p>
          <a:p>
            <a:pPr marL="342900" indent="-342900">
              <a:defRPr/>
            </a:pPr>
            <a:r>
              <a:rPr lang="en-US" dirty="0" smtClean="0"/>
              <a:t>Add an ng-app attribute in your HTML</a:t>
            </a:r>
          </a:p>
          <a:p>
            <a:pPr marL="620713" lvl="1" indent="-342900">
              <a:defRPr/>
            </a:pPr>
            <a:r>
              <a:rPr lang="en-US" dirty="0"/>
              <a:t>n</a:t>
            </a:r>
            <a:r>
              <a:rPr lang="en-US" dirty="0" smtClean="0"/>
              <a:t>g-app is an Angular directive</a:t>
            </a:r>
          </a:p>
          <a:p>
            <a:pPr marL="620713" lvl="1" indent="-342900">
              <a:defRPr/>
            </a:pPr>
            <a:endParaRPr lang="en-US" dirty="0" smtClean="0"/>
          </a:p>
          <a:p>
            <a:pPr marL="620713" lvl="1" indent="-342900">
              <a:defRPr/>
            </a:pPr>
            <a:r>
              <a:rPr lang="en-US" dirty="0" smtClean="0"/>
              <a:t>The ng is short of Angular</a:t>
            </a:r>
          </a:p>
          <a:p>
            <a:pPr marL="620713" lvl="1" indent="-342900">
              <a:defRPr/>
            </a:pPr>
            <a:endParaRPr lang="en-US" dirty="0"/>
          </a:p>
          <a:p>
            <a:pPr lvl="1">
              <a:defRPr/>
            </a:pPr>
            <a:r>
              <a:rPr lang="en-IN" dirty="0" smtClean="0"/>
              <a:t>Use this directive to auto-bootstrap an application. </a:t>
            </a:r>
          </a:p>
          <a:p>
            <a:pPr lvl="1">
              <a:defRPr/>
            </a:pPr>
            <a:endParaRPr lang="en-IN" dirty="0" smtClean="0"/>
          </a:p>
          <a:p>
            <a:pPr lvl="1">
              <a:defRPr/>
            </a:pPr>
            <a:r>
              <a:rPr lang="en-IN" sz="2000" dirty="0" smtClean="0"/>
              <a:t>Only one ng-app directive can be used per HTML document</a:t>
            </a:r>
          </a:p>
          <a:p>
            <a:pPr>
              <a:defRPr/>
            </a:pPr>
            <a:endParaRPr lang="en-GB" sz="2000" b="1" dirty="0" smtClean="0"/>
          </a:p>
          <a:p>
            <a:pPr lvl="2">
              <a:defRPr/>
            </a:pPr>
            <a:r>
              <a:rPr lang="en-GB" sz="1800" b="1" dirty="0" smtClean="0"/>
              <a:t>&lt;html ng-app&gt;</a:t>
            </a:r>
          </a:p>
          <a:p>
            <a:pPr marL="620713" lvl="1" indent="-342900">
              <a:defRPr/>
            </a:pPr>
            <a:endParaRPr lang="en-US" dirty="0" smtClean="0"/>
          </a:p>
          <a:p>
            <a:pPr marL="620713" lvl="1" indent="-342900">
              <a:defRPr/>
            </a:pPr>
            <a:endParaRPr lang="en-US" dirty="0"/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6B9B05AB-667B-4F9E-AFFA-26C8244B415A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16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687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" y="5063946"/>
            <a:ext cx="9144000" cy="1200329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7397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Developer tools</a:t>
            </a:r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FE91A021-30F7-467D-A946-AF63CB2F3DF7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18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789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37894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8575"/>
            <a:ext cx="9144000" cy="49657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JavaScript Patterns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Functions as abstractions - provide encapsulation to make other code easier to write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Function to build modules (revealing module pattern - RMP)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Functions to avoid global variables</a:t>
            </a:r>
          </a:p>
          <a:p>
            <a:endParaRPr lang="en-US" altLang="en-US" dirty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Immediately invoked function expression(IIFE)</a:t>
            </a:r>
          </a:p>
          <a:p>
            <a:endParaRPr lang="en-US" altLang="en-US" dirty="0" smtClean="0">
              <a:latin typeface="SeavusSans" pitchFamily="2" charset="-52"/>
            </a:endParaRP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344A2118-B3FF-4A0E-83F9-377F037500E1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19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891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Agenda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An Introduction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Controllers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Directives and Views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Services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Routing</a:t>
            </a:r>
          </a:p>
          <a:p>
            <a:endParaRPr lang="en-US" altLang="en-US" dirty="0" smtClean="0">
              <a:latin typeface="SeavusSans" pitchFamily="2" charset="-52"/>
            </a:endParaRP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5B111047-B766-43E1-BC0A-3DC7D517BCA4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Summary</a:t>
            </a:r>
          </a:p>
        </p:txBody>
      </p:sp>
      <p:sp>
        <p:nvSpPr>
          <p:cNvPr id="3994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711BAA14-F438-4B6E-9A3D-7D17EC6E7C13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20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994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pSp>
        <p:nvGrpSpPr>
          <p:cNvPr id="39942" name="Group 4"/>
          <p:cNvGrpSpPr>
            <a:grpSpLocks noChangeAspect="1"/>
          </p:cNvGrpSpPr>
          <p:nvPr/>
        </p:nvGrpSpPr>
        <p:grpSpPr bwMode="auto">
          <a:xfrm>
            <a:off x="962575" y="1052465"/>
            <a:ext cx="6709812" cy="3633290"/>
            <a:chOff x="920" y="918"/>
            <a:chExt cx="3678" cy="1913"/>
          </a:xfrm>
        </p:grpSpPr>
        <p:sp>
          <p:nvSpPr>
            <p:cNvPr id="39944" name="AutoShape 3"/>
            <p:cNvSpPr>
              <a:spLocks noChangeAspect="1" noChangeArrowheads="1" noTextEdit="1"/>
            </p:cNvSpPr>
            <p:nvPr/>
          </p:nvSpPr>
          <p:spPr bwMode="auto">
            <a:xfrm>
              <a:off x="920" y="918"/>
              <a:ext cx="3678" cy="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994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918"/>
              <a:ext cx="3684" cy="1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9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19" y="2378483"/>
            <a:ext cx="3687762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1030" name="Picture 6" descr="http://www.m3webware.com/wp-content/uploads/2014/11/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1801448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2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/>
            </a:r>
            <a:br>
              <a:rPr lang="en-US" altLang="en-US" smtClean="0">
                <a:latin typeface="SeavusSans" pitchFamily="2" charset="-52"/>
              </a:rPr>
            </a:br>
            <a:r>
              <a:rPr lang="en-US" altLang="en-US" smtClean="0">
                <a:latin typeface="SeavusSans" pitchFamily="2" charset="-52"/>
              </a:rPr>
              <a:t>Controller Basics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Controller directive in HTML (ng-controller)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Controller will be a function that Angular invokes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Controller takes a $scope parameter</a:t>
            </a:r>
          </a:p>
          <a:p>
            <a:endParaRPr lang="en-US" altLang="en-US" dirty="0" smtClean="0">
              <a:latin typeface="SeavusSans" pitchFamily="2" charset="-52"/>
            </a:endParaRPr>
          </a:p>
          <a:p>
            <a:r>
              <a:rPr lang="en-US" altLang="en-US" dirty="0" smtClean="0">
                <a:latin typeface="SeavusSans" pitchFamily="2" charset="-52"/>
              </a:rPr>
              <a:t>Attach model to $scope</a:t>
            </a:r>
          </a:p>
          <a:p>
            <a:pPr lvl="1"/>
            <a:endParaRPr lang="en-US" altLang="en-US" dirty="0" smtClean="0">
              <a:latin typeface="SeavusSans" pitchFamily="2" charset="-52"/>
            </a:endParaRP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EFE3FDF1-AE91-4E03-AD04-8A0D22064DE6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22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096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4096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4310063"/>
            <a:ext cx="3635375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4940491"/>
            <a:ext cx="3471863" cy="114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" y="5063946"/>
            <a:ext cx="9144000" cy="1200329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13772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Controller Capabilities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Multiple controllers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Complex objects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Nest controllers</a:t>
            </a: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3D5A3383-E5B3-423A-B0C2-7B5C5D77B174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24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199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4199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3" y="1522413"/>
            <a:ext cx="31908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3" y="2524458"/>
            <a:ext cx="30829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3" name="Group 8"/>
          <p:cNvGrpSpPr>
            <a:grpSpLocks noChangeAspect="1"/>
          </p:cNvGrpSpPr>
          <p:nvPr/>
        </p:nvGrpSpPr>
        <p:grpSpPr bwMode="auto">
          <a:xfrm>
            <a:off x="3876675" y="3376613"/>
            <a:ext cx="4857750" cy="2644775"/>
            <a:chOff x="1350" y="1327"/>
            <a:chExt cx="3060" cy="1666"/>
          </a:xfrm>
        </p:grpSpPr>
        <p:sp>
          <p:nvSpPr>
            <p:cNvPr id="41994" name="AutoShape 7"/>
            <p:cNvSpPr>
              <a:spLocks noChangeAspect="1" noChangeArrowheads="1" noTextEdit="1"/>
            </p:cNvSpPr>
            <p:nvPr/>
          </p:nvSpPr>
          <p:spPr bwMode="auto">
            <a:xfrm>
              <a:off x="1350" y="1327"/>
              <a:ext cx="3060" cy="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1995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" y="1327"/>
              <a:ext cx="3066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$http Service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Encapsulates HTTP communication</a:t>
            </a:r>
          </a:p>
          <a:p>
            <a:pPr lvl="1"/>
            <a:r>
              <a:rPr lang="en-US" altLang="en-US" smtClean="0">
                <a:latin typeface="SeavusSans" pitchFamily="2" charset="-52"/>
              </a:rPr>
              <a:t>GET, POST, PUT, DELETE</a:t>
            </a:r>
          </a:p>
          <a:p>
            <a:r>
              <a:rPr lang="en-US" altLang="en-US" smtClean="0">
                <a:latin typeface="SeavusSans" pitchFamily="2" charset="-52"/>
              </a:rPr>
              <a:t>Can “ask” for $http inside a controller</a:t>
            </a:r>
          </a:p>
          <a:p>
            <a:pPr lvl="1"/>
            <a:r>
              <a:rPr lang="en-US" altLang="en-US" smtClean="0">
                <a:latin typeface="SeavusSans" pitchFamily="2" charset="-52"/>
              </a:rPr>
              <a:t>Just add as another parameter to controller function</a:t>
            </a:r>
          </a:p>
          <a:p>
            <a:r>
              <a:rPr lang="en-US" altLang="en-US" smtClean="0">
                <a:latin typeface="SeavusSans" pitchFamily="2" charset="-52"/>
              </a:rPr>
              <a:t>Always returns a promise</a:t>
            </a:r>
          </a:p>
          <a:p>
            <a:pPr lvl="1"/>
            <a:r>
              <a:rPr lang="en-US" altLang="en-US" smtClean="0">
                <a:latin typeface="SeavusSans" pitchFamily="2" charset="-52"/>
              </a:rPr>
              <a:t>A promise to deliver a value in the future</a:t>
            </a:r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62BBB9AE-BFF4-4E4B-BFC6-7FD0155B221F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25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301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4301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3938588"/>
            <a:ext cx="37703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6" name="Group 4"/>
          <p:cNvGrpSpPr>
            <a:grpSpLocks noChangeAspect="1"/>
          </p:cNvGrpSpPr>
          <p:nvPr/>
        </p:nvGrpSpPr>
        <p:grpSpPr bwMode="auto">
          <a:xfrm>
            <a:off x="4997450" y="3903663"/>
            <a:ext cx="3844925" cy="1200150"/>
            <a:chOff x="1669" y="1782"/>
            <a:chExt cx="2422" cy="756"/>
          </a:xfrm>
        </p:grpSpPr>
        <p:sp>
          <p:nvSpPr>
            <p:cNvPr id="430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69" y="1782"/>
              <a:ext cx="24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302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" y="1782"/>
              <a:ext cx="2428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01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4606925"/>
            <a:ext cx="3735388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4541838"/>
            <a:ext cx="3735388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GitHub API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Available from JavaScript in a browser</a:t>
            </a:r>
          </a:p>
          <a:p>
            <a:r>
              <a:rPr lang="en-US" altLang="en-US" smtClean="0">
                <a:latin typeface="SeavusSans" pitchFamily="2" charset="-52"/>
              </a:rPr>
              <a:t>Returns JSON (easy to convert into objects)</a:t>
            </a:r>
          </a:p>
          <a:p>
            <a:r>
              <a:rPr lang="en-US" altLang="en-US" smtClean="0">
                <a:latin typeface="SeavusSans" pitchFamily="2" charset="-52"/>
              </a:rPr>
              <a:t>No authentication or client key required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98AE21F8-BEFC-4E2D-A3B2-40E0295BCEAF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26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403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pSp>
        <p:nvGrpSpPr>
          <p:cNvPr id="44039" name="Group 8"/>
          <p:cNvGrpSpPr>
            <a:grpSpLocks noChangeAspect="1"/>
          </p:cNvGrpSpPr>
          <p:nvPr/>
        </p:nvGrpSpPr>
        <p:grpSpPr bwMode="auto">
          <a:xfrm>
            <a:off x="2463800" y="2649538"/>
            <a:ext cx="5380038" cy="3513137"/>
            <a:chOff x="778" y="396"/>
            <a:chExt cx="4204" cy="3528"/>
          </a:xfrm>
        </p:grpSpPr>
        <p:sp>
          <p:nvSpPr>
            <p:cNvPr id="44040" name="AutoShape 7"/>
            <p:cNvSpPr>
              <a:spLocks noChangeAspect="1" noChangeArrowheads="1" noTextEdit="1"/>
            </p:cNvSpPr>
            <p:nvPr/>
          </p:nvSpPr>
          <p:spPr bwMode="auto">
            <a:xfrm>
              <a:off x="778" y="396"/>
              <a:ext cx="4204" cy="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4041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" y="396"/>
              <a:ext cx="4210" cy="3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" y="5063946"/>
            <a:ext cx="9144000" cy="1200329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 3</a:t>
            </a:r>
            <a:endParaRPr lang="en-US" sz="105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Controllers and Modules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Controllers usually live in modules</a:t>
            </a:r>
          </a:p>
          <a:p>
            <a:pPr lvl="1"/>
            <a:r>
              <a:rPr lang="en-US" altLang="en-US" dirty="0" smtClean="0">
                <a:latin typeface="SeavusSans" pitchFamily="2" charset="-52"/>
              </a:rPr>
              <a:t>Avoids the global namespace</a:t>
            </a:r>
          </a:p>
          <a:p>
            <a:r>
              <a:rPr lang="en-US" altLang="en-US" dirty="0" smtClean="0">
                <a:latin typeface="SeavusSans" pitchFamily="2" charset="-52"/>
              </a:rPr>
              <a:t>Working with modules</a:t>
            </a:r>
          </a:p>
          <a:p>
            <a:pPr lvl="1"/>
            <a:r>
              <a:rPr lang="en-US" altLang="en-US" dirty="0" smtClean="0">
                <a:latin typeface="SeavusSans" pitchFamily="2" charset="-52"/>
              </a:rPr>
              <a:t>Create a module with a name</a:t>
            </a:r>
          </a:p>
          <a:p>
            <a:pPr lvl="1"/>
            <a:r>
              <a:rPr lang="en-US" altLang="en-US" dirty="0" smtClean="0">
                <a:latin typeface="SeavusSans" pitchFamily="2" charset="-52"/>
              </a:rPr>
              <a:t>Register your controllers in the module</a:t>
            </a:r>
          </a:p>
          <a:p>
            <a:pPr lvl="1"/>
            <a:r>
              <a:rPr lang="en-US" altLang="en-US" dirty="0" smtClean="0">
                <a:latin typeface="SeavusSans" pitchFamily="2" charset="-52"/>
              </a:rPr>
              <a:t>Tell Angular to use your module with ng-app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75ABABA1-E4F2-4BBC-A3FB-04247EBA0882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28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4506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724275"/>
            <a:ext cx="348138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343400"/>
            <a:ext cx="37719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5383213"/>
            <a:ext cx="23558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85" name="Rectangle 84"/>
          <p:cNvSpPr/>
          <p:nvPr/>
        </p:nvSpPr>
        <p:spPr bwMode="auto">
          <a:xfrm>
            <a:off x="2610135" y="4167255"/>
            <a:ext cx="1371600" cy="457200"/>
          </a:xfrm>
          <a:prstGeom prst="rect">
            <a:avLst/>
          </a:prstGeom>
          <a:gradFill rotWithShape="1">
            <a:gsLst>
              <a:gs pos="0">
                <a:srgbClr val="A7EA52">
                  <a:tint val="50000"/>
                  <a:satMod val="300000"/>
                </a:srgbClr>
              </a:gs>
              <a:gs pos="35000">
                <a:srgbClr val="A7EA52">
                  <a:tint val="37000"/>
                  <a:satMod val="300000"/>
                </a:srgbClr>
              </a:gs>
              <a:gs pos="100000">
                <a:srgbClr val="A7EA5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7EA5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5296185" y="4167255"/>
            <a:ext cx="1371600" cy="457200"/>
          </a:xfrm>
          <a:prstGeom prst="rect">
            <a:avLst/>
          </a:prstGeom>
          <a:gradFill rotWithShape="1">
            <a:gsLst>
              <a:gs pos="0">
                <a:srgbClr val="FF8021">
                  <a:tint val="50000"/>
                  <a:satMod val="300000"/>
                </a:srgbClr>
              </a:gs>
              <a:gs pos="35000">
                <a:srgbClr val="FF8021">
                  <a:tint val="37000"/>
                  <a:satMod val="300000"/>
                </a:srgbClr>
              </a:gs>
              <a:gs pos="100000">
                <a:srgbClr val="FF80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8021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5296185" y="5076116"/>
            <a:ext cx="1371600" cy="457200"/>
          </a:xfrm>
          <a:prstGeom prst="rect">
            <a:avLst/>
          </a:prstGeom>
          <a:gradFill rotWithShape="1">
            <a:gsLst>
              <a:gs pos="0">
                <a:srgbClr val="4E67C8">
                  <a:tint val="50000"/>
                  <a:satMod val="300000"/>
                </a:srgbClr>
              </a:gs>
              <a:gs pos="35000">
                <a:srgbClr val="4E67C8">
                  <a:tint val="37000"/>
                  <a:satMod val="300000"/>
                </a:srgbClr>
              </a:gs>
              <a:gs pos="100000">
                <a:srgbClr val="4E67C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E67C8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*Factory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2610135" y="5076116"/>
            <a:ext cx="1371600" cy="457200"/>
          </a:xfrm>
          <a:prstGeom prst="rect">
            <a:avLst/>
          </a:prstGeom>
          <a:gradFill rotWithShape="1">
            <a:gsLst>
              <a:gs pos="0">
                <a:srgbClr val="A7EA52">
                  <a:tint val="50000"/>
                  <a:satMod val="300000"/>
                </a:srgbClr>
              </a:gs>
              <a:gs pos="35000">
                <a:srgbClr val="A7EA52">
                  <a:tint val="37000"/>
                  <a:satMod val="300000"/>
                </a:srgbClr>
              </a:gs>
              <a:gs pos="100000">
                <a:srgbClr val="A7EA5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7EA5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9" name="Straight Arrow Connector 88"/>
          <p:cNvCxnSpPr>
            <a:stCxn id="94" idx="2"/>
            <a:endCxn id="95" idx="0"/>
          </p:cNvCxnSpPr>
          <p:nvPr/>
        </p:nvCxnSpPr>
        <p:spPr bwMode="auto">
          <a:xfrm>
            <a:off x="4638960" y="1788965"/>
            <a:ext cx="0" cy="4868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/>
          <p:cNvCxnSpPr>
            <a:stCxn id="95" idx="2"/>
          </p:cNvCxnSpPr>
          <p:nvPr/>
        </p:nvCxnSpPr>
        <p:spPr bwMode="auto">
          <a:xfrm>
            <a:off x="4638960" y="2732966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H="1">
            <a:off x="4038885" y="3625357"/>
            <a:ext cx="619025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/>
          <p:nvPr/>
        </p:nvCxnSpPr>
        <p:spPr bwMode="auto">
          <a:xfrm>
            <a:off x="4641667" y="3625357"/>
            <a:ext cx="642186" cy="51158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Rectangle 92"/>
          <p:cNvSpPr/>
          <p:nvPr/>
        </p:nvSpPr>
        <p:spPr bwMode="auto">
          <a:xfrm>
            <a:off x="3953160" y="3168157"/>
            <a:ext cx="1371600" cy="457200"/>
          </a:xfrm>
          <a:prstGeom prst="rect">
            <a:avLst/>
          </a:prstGeom>
          <a:gradFill rotWithShape="1">
            <a:gsLst>
              <a:gs pos="0">
                <a:srgbClr val="5ECCF3">
                  <a:tint val="50000"/>
                  <a:satMod val="300000"/>
                </a:srgbClr>
              </a:gs>
              <a:gs pos="35000">
                <a:srgbClr val="5ECCF3">
                  <a:tint val="37000"/>
                  <a:satMod val="300000"/>
                </a:srgbClr>
              </a:gs>
              <a:gs pos="100000">
                <a:srgbClr val="5ECCF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ECCF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610135" y="1304217"/>
            <a:ext cx="4057650" cy="484748"/>
          </a:xfrm>
          <a:prstGeom prst="rect">
            <a:avLst/>
          </a:prstGeom>
          <a:gradFill rotWithShape="1">
            <a:gsLst>
              <a:gs pos="0">
                <a:srgbClr val="F14124">
                  <a:tint val="50000"/>
                  <a:satMod val="300000"/>
                </a:srgbClr>
              </a:gs>
              <a:gs pos="35000">
                <a:srgbClr val="F14124">
                  <a:tint val="37000"/>
                  <a:satMod val="300000"/>
                </a:srgbClr>
              </a:gs>
              <a:gs pos="100000">
                <a:srgbClr val="F1412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14124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953160" y="2275766"/>
            <a:ext cx="1371600" cy="457200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</a:t>
            </a:r>
            <a:endParaRPr kumimoji="0" lang="en-US" sz="1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6" name="Straight Arrow Connector 95"/>
          <p:cNvCxnSpPr>
            <a:stCxn id="86" idx="1"/>
          </p:cNvCxnSpPr>
          <p:nvPr/>
        </p:nvCxnSpPr>
        <p:spPr bwMode="auto">
          <a:xfrm flipH="1">
            <a:off x="3994068" y="4395855"/>
            <a:ext cx="1302118" cy="1203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7" name="Oval 96"/>
          <p:cNvSpPr/>
          <p:nvPr/>
        </p:nvSpPr>
        <p:spPr bwMode="auto">
          <a:xfrm>
            <a:off x="4267485" y="4167255"/>
            <a:ext cx="742950" cy="457200"/>
          </a:xfrm>
          <a:prstGeom prst="ellipse">
            <a:avLst/>
          </a:prstGeom>
          <a:gradFill rotWithShape="1">
            <a:gsLst>
              <a:gs pos="0">
                <a:srgbClr val="FF8021">
                  <a:tint val="50000"/>
                  <a:satMod val="300000"/>
                </a:srgbClr>
              </a:gs>
              <a:gs pos="35000">
                <a:srgbClr val="FF8021">
                  <a:tint val="37000"/>
                  <a:satMod val="300000"/>
                </a:srgbClr>
              </a:gs>
              <a:gs pos="100000">
                <a:srgbClr val="FF80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8021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$scope</a:t>
            </a:r>
          </a:p>
        </p:txBody>
      </p:sp>
      <p:cxnSp>
        <p:nvCxnSpPr>
          <p:cNvPr id="98" name="Straight Arrow Connector 97"/>
          <p:cNvCxnSpPr/>
          <p:nvPr/>
        </p:nvCxnSpPr>
        <p:spPr bwMode="auto">
          <a:xfrm>
            <a:off x="3287814" y="4640925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/>
          <p:cNvCxnSpPr/>
          <p:nvPr/>
        </p:nvCxnSpPr>
        <p:spPr bwMode="auto">
          <a:xfrm>
            <a:off x="5981083" y="4624455"/>
            <a:ext cx="0" cy="43519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rgbClr val="2E2E2D"/>
              </a:gs>
            </a:gsLst>
            <a:lin ang="5400000" scaled="1"/>
          </a:gra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1460500" y="279400"/>
            <a:ext cx="7386638" cy="1019175"/>
          </a:xfrm>
        </p:spPr>
        <p:txBody>
          <a:bodyPr/>
          <a:lstStyle/>
          <a:p>
            <a:r>
              <a:rPr lang="en-US" dirty="0" smtClean="0"/>
              <a:t>Modules are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  <p:bldP spid="93" grpId="0" animBg="1"/>
      <p:bldP spid="95" grpId="0" animBg="1"/>
      <p:bldP spid="9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What is AngularJS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8A737C49-E8F3-43CF-9BEA-B4526D48C91C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662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09650" y="1169988"/>
            <a:ext cx="7386638" cy="45180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dirty="0" err="1"/>
              <a:t>AngularJS</a:t>
            </a:r>
            <a:r>
              <a:rPr lang="en-IN" dirty="0"/>
              <a:t> is a JavaScript MVC framework created by Google to build properly </a:t>
            </a:r>
            <a:r>
              <a:rPr lang="en-IN" dirty="0" err="1"/>
              <a:t>architectured</a:t>
            </a:r>
            <a:r>
              <a:rPr lang="en-IN" dirty="0"/>
              <a:t> and maintainable web applications.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It’s not a JavaScript library (As they say). There are no functions which we can directly call and use.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It is not a DOM manipulation library like jQuery. But it uses subset of jQuery for DOM manipulation (called </a:t>
            </a:r>
            <a:r>
              <a:rPr lang="en-US" dirty="0" err="1" smtClean="0"/>
              <a:t>jqLite</a:t>
            </a:r>
            <a:r>
              <a:rPr lang="en-U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Focus more on HTML side of web apps.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For MVC/MVVM design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Module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0500" y="2681347"/>
            <a:ext cx="71852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[]);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6384895" y="2057518"/>
            <a:ext cx="1863748" cy="431709"/>
          </a:xfrm>
          <a:prstGeom prst="wedgeRectCallout">
            <a:avLst>
              <a:gd name="adj1" fmla="val 26673"/>
              <a:gd name="adj2" fmla="val 95505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What's the Array for?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60500" y="3562925"/>
            <a:ext cx="69874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demoApp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helperModule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860712" y="4321794"/>
            <a:ext cx="2730660" cy="427414"/>
          </a:xfrm>
          <a:prstGeom prst="wedgeRectCallout">
            <a:avLst>
              <a:gd name="adj1" fmla="val -75639"/>
              <a:gd name="adj2" fmla="val -69723"/>
            </a:avLst>
          </a:prstGeom>
          <a:solidFill>
            <a:srgbClr val="0070C0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that </a:t>
            </a:r>
            <a:r>
              <a:rPr lang="en-US" sz="1400" b="1" dirty="0" err="1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demoApp</a:t>
            </a:r>
            <a:r>
              <a:rPr lang="en-US" sz="1400" b="1" dirty="0" smtClean="0">
                <a:solidFill>
                  <a:srgbClr val="FFFFFF"/>
                </a:solidFill>
                <a:latin typeface="News Gothic Com Thin" panose="020B02040305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depends on</a:t>
            </a:r>
            <a:endParaRPr lang="en-US" sz="1400" b="1" dirty="0">
              <a:solidFill>
                <a:srgbClr val="FFFFFF"/>
              </a:solidFill>
              <a:latin typeface="News Gothic Com Thin" panose="020B02040305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Controllers: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869" y="1483387"/>
            <a:ext cx="7386638" cy="4518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Controllers </a:t>
            </a:r>
            <a:r>
              <a:rPr lang="en-US" dirty="0"/>
              <a:t>manipulate</a:t>
            </a:r>
          </a:p>
          <a:p>
            <a:pPr marL="0" indent="0">
              <a:buFont typeface="SeavusSans" pitchFamily="2" charset="-52"/>
              <a:buNone/>
              <a:defRPr/>
            </a:pPr>
            <a:r>
              <a:rPr lang="en-US" dirty="0" smtClean="0"/>
              <a:t>Scope</a:t>
            </a:r>
          </a:p>
          <a:p>
            <a:pPr marL="0" indent="0">
              <a:buFont typeface="SeavusSans" pitchFamily="2" charset="-5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Controllers </a:t>
            </a:r>
            <a:r>
              <a:rPr lang="en-US" dirty="0"/>
              <a:t>can live in a</a:t>
            </a:r>
          </a:p>
          <a:p>
            <a:pPr marL="0" indent="0">
              <a:buFont typeface="SeavusSans" pitchFamily="2" charset="-52"/>
              <a:buNone/>
              <a:defRPr/>
            </a:pPr>
            <a:r>
              <a:rPr lang="en-US" dirty="0" smtClean="0"/>
              <a:t>Module</a:t>
            </a:r>
          </a:p>
          <a:p>
            <a:pPr marL="0" indent="0">
              <a:buFont typeface="SeavusSans" pitchFamily="2" charset="-5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Controllers </a:t>
            </a:r>
            <a:r>
              <a:rPr lang="en-US" dirty="0"/>
              <a:t>can use</a:t>
            </a:r>
          </a:p>
          <a:p>
            <a:pPr marL="0" indent="0">
              <a:buFont typeface="SeavusSans" pitchFamily="2" charset="-52"/>
              <a:buNone/>
              <a:defRPr/>
            </a:pPr>
            <a:r>
              <a:rPr lang="en-US" dirty="0"/>
              <a:t>services like $http</a:t>
            </a:r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B96384BA-B682-405C-A21E-B19AC484CA9C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31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pSp>
        <p:nvGrpSpPr>
          <p:cNvPr id="46087" name="Group 4"/>
          <p:cNvGrpSpPr>
            <a:grpSpLocks noChangeAspect="1"/>
          </p:cNvGrpSpPr>
          <p:nvPr/>
        </p:nvGrpSpPr>
        <p:grpSpPr bwMode="auto">
          <a:xfrm>
            <a:off x="4441825" y="1205019"/>
            <a:ext cx="4524375" cy="4581419"/>
            <a:chOff x="3035" y="918"/>
            <a:chExt cx="2535" cy="2664"/>
          </a:xfrm>
        </p:grpSpPr>
        <p:sp>
          <p:nvSpPr>
            <p:cNvPr id="4608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35" y="918"/>
              <a:ext cx="2535" cy="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0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" y="918"/>
              <a:ext cx="2540" cy="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 and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m3webware.com/wp-content/uploads/2014/11/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1801448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298575"/>
            <a:ext cx="8437563" cy="4784725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$scope provides the model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Model does not touch HTML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Data binding moves model</a:t>
            </a:r>
          </a:p>
          <a:p>
            <a:pPr marL="204788" lvl="1" indent="0">
              <a:buFont typeface="SeavusSans" pitchFamily="2" charset="-52"/>
              <a:buNone/>
              <a:defRPr/>
            </a:pPr>
            <a:r>
              <a:rPr lang="en-US" dirty="0" smtClean="0"/>
              <a:t>data to view {{ }}</a:t>
            </a:r>
          </a:p>
          <a:p>
            <a:pPr marL="204788" lvl="1" indent="0">
              <a:buFont typeface="SeavusSans" pitchFamily="2" charset="-52"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Directives allow for indirect</a:t>
            </a:r>
          </a:p>
          <a:p>
            <a:pPr marL="204788" lvl="1" indent="0">
              <a:buFont typeface="SeavusSans" pitchFamily="2" charset="-52"/>
              <a:buNone/>
              <a:defRPr/>
            </a:pPr>
            <a:r>
              <a:rPr lang="en-US" dirty="0" smtClean="0"/>
              <a:t>model view interaction</a:t>
            </a:r>
            <a:endParaRPr lang="en-US" dirty="0"/>
          </a:p>
        </p:txBody>
      </p:sp>
      <p:sp>
        <p:nvSpPr>
          <p:cNvPr id="471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80752D27-ECE3-4010-9DE2-CC8863802651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33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711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471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1114425"/>
            <a:ext cx="315595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446338"/>
            <a:ext cx="2030413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3641725"/>
            <a:ext cx="31178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4906963"/>
            <a:ext cx="3155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H="1" flipV="1">
            <a:off x="6675438" y="1785938"/>
            <a:ext cx="973137" cy="8588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7099300" y="4481513"/>
            <a:ext cx="836613" cy="8524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Directives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>
                <a:latin typeface="SeavusSans" pitchFamily="2" charset="-52"/>
              </a:rPr>
              <a:t>Can be placed in element names, attributes, class names, as well as comments.  Directives are a way to teach HTML new tricks.</a:t>
            </a:r>
          </a:p>
          <a:p>
            <a:endParaRPr lang="en-IN" altLang="en-US" smtClean="0">
              <a:latin typeface="SeavusSans" pitchFamily="2" charset="-52"/>
            </a:endParaRPr>
          </a:p>
          <a:p>
            <a:r>
              <a:rPr lang="en-IN" altLang="en-US" smtClean="0">
                <a:latin typeface="SeavusSans" pitchFamily="2" charset="-52"/>
              </a:rPr>
              <a:t>A directive is just a function which executes when the compiler encounters it in the DOM. </a:t>
            </a:r>
          </a:p>
          <a:p>
            <a:endParaRPr lang="en-IN" altLang="en-US" smtClean="0">
              <a:latin typeface="SeavusSans" pitchFamily="2" charset="-52"/>
            </a:endParaRPr>
          </a:p>
          <a:p>
            <a:r>
              <a:rPr lang="en-GB" altLang="en-US" smtClean="0">
                <a:latin typeface="SeavusSans" pitchFamily="2" charset="-52"/>
              </a:rPr>
              <a:t>&lt;input </a:t>
            </a:r>
            <a:r>
              <a:rPr lang="en-GB" altLang="en-US" b="1" smtClean="0">
                <a:latin typeface="SeavusSans" pitchFamily="2" charset="-52"/>
              </a:rPr>
              <a:t>ng-model='name'</a:t>
            </a:r>
            <a:r>
              <a:rPr lang="en-GB" altLang="en-US" smtClean="0">
                <a:latin typeface="SeavusSans" pitchFamily="2" charset="-52"/>
              </a:rPr>
              <a:t>&gt;</a:t>
            </a:r>
          </a:p>
          <a:p>
            <a:endParaRPr lang="en-US" altLang="en-US" b="1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Custom Defined Directives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GB" altLang="en-US" smtClean="0">
                <a:latin typeface="SeavusSans" pitchFamily="2" charset="-52"/>
              </a:rPr>
              <a:t>&lt;span </a:t>
            </a:r>
            <a:r>
              <a:rPr lang="en-GB" altLang="en-US" b="1" smtClean="0">
                <a:latin typeface="SeavusSans" pitchFamily="2" charset="-52"/>
              </a:rPr>
              <a:t>draggable</a:t>
            </a:r>
            <a:r>
              <a:rPr lang="en-GB" altLang="en-US" smtClean="0">
                <a:latin typeface="SeavusSans" pitchFamily="2" charset="-52"/>
              </a:rPr>
              <a:t>&gt;Drag ME&lt;/span&gt;</a:t>
            </a:r>
          </a:p>
          <a:p>
            <a:endParaRPr lang="en-US" altLang="en-US" smtClean="0">
              <a:latin typeface="SeavusSans" pitchFamily="2" charset="-52"/>
            </a:endParaRP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395279B4-5A52-437C-AFB9-3EEBF73C7C43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34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8134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" y="5063946"/>
            <a:ext cx="9144000" cy="1200329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 4</a:t>
            </a:r>
            <a:endParaRPr lang="en-US" sz="105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Directives and Data Bindings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1255594" y="1598017"/>
            <a:ext cx="676929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42875" indent="-21590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200">
                <a:solidFill>
                  <a:schemeClr val="tx1"/>
                </a:solidFill>
                <a:latin typeface="SeavusSans" pitchFamily="50" charset="-52"/>
                <a:ea typeface="+mn-ea"/>
                <a:cs typeface="+mn-cs"/>
              </a:defRPr>
            </a:lvl1pPr>
            <a:lvl2pPr marL="420688" indent="-21590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200">
                <a:solidFill>
                  <a:schemeClr val="tx1"/>
                </a:solidFill>
                <a:latin typeface="SeavusSans" pitchFamily="50" charset="-52"/>
              </a:defRPr>
            </a:lvl2pPr>
            <a:lvl3pPr marL="676275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000">
                <a:solidFill>
                  <a:schemeClr val="tx1"/>
                </a:solidFill>
                <a:latin typeface="SeavusSans" pitchFamily="50" charset="-52"/>
              </a:defRPr>
            </a:lvl3pPr>
            <a:lvl4pPr marL="939800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000">
                <a:solidFill>
                  <a:schemeClr val="tx1"/>
                </a:solidFill>
                <a:latin typeface="SeavusSans" pitchFamily="50" charset="-52"/>
              </a:defRPr>
            </a:lvl4pPr>
            <a:lvl5pPr marL="1193800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1600">
                <a:solidFill>
                  <a:schemeClr val="tx1"/>
                </a:solidFill>
                <a:latin typeface="SeavusSans" pitchFamily="50" charset="-52"/>
              </a:defRPr>
            </a:lvl5pPr>
            <a:lvl6pPr marL="16510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1082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5654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0226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&lt;!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DOCTYPE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ng-app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="container"&gt;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Name: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="name"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{{ </a:t>
            </a:r>
            <a:r>
              <a:rPr lang="en-US" sz="1800" kern="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}}</a:t>
            </a: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8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kern="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="Scripts/angular.js"&gt;&lt;/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SeavusSans" pitchFamily="2" charset="-52"/>
              <a:buNone/>
            </a:pP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kern="0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18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Expressions are JavaScript-like code snippets that are usually placed in bindings such as {{ expression }}</a:t>
            </a:r>
          </a:p>
          <a:p>
            <a:pPr marL="0" indent="0">
              <a:buFont typeface="SeavusSans" pitchFamily="2" charset="-52"/>
              <a:buNone/>
              <a:defRPr/>
            </a:pPr>
            <a:endParaRPr lang="en-IN" dirty="0" smtClean="0"/>
          </a:p>
          <a:p>
            <a:pPr marL="0" indent="0">
              <a:buFont typeface="SeavusSans" pitchFamily="2" charset="-52"/>
              <a:buNone/>
              <a:defRPr/>
            </a:pPr>
            <a:endParaRPr lang="en-IN" dirty="0"/>
          </a:p>
          <a:p>
            <a:pPr marL="0" indent="0">
              <a:buFont typeface="SeavusSans" pitchFamily="2" charset="-52"/>
              <a:buNone/>
              <a:defRPr/>
            </a:pPr>
            <a:r>
              <a:rPr lang="en-IN" dirty="0" smtClean="0"/>
              <a:t>	&lt;body&gt;</a:t>
            </a:r>
          </a:p>
          <a:p>
            <a:pPr marL="0" indent="0">
              <a:buFont typeface="SeavusSans" pitchFamily="2" charset="-52"/>
              <a:buNone/>
              <a:defRPr/>
            </a:pPr>
            <a:r>
              <a:rPr lang="en-IN" dirty="0" smtClean="0"/>
              <a:t>		1+2={{1+2}}</a:t>
            </a:r>
          </a:p>
          <a:p>
            <a:pPr marL="0" indent="0">
              <a:buFont typeface="SeavusSans" pitchFamily="2" charset="-52"/>
              <a:buNone/>
              <a:defRPr/>
            </a:pPr>
            <a:r>
              <a:rPr lang="en-IN" dirty="0" smtClean="0"/>
              <a:t>	&lt;/body&gt;</a:t>
            </a:r>
            <a:endParaRPr lang="en-GB" b="1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F5ACB876-DA41-4604-8BAE-ECE6689FAF2D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37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49158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Filters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latin typeface="SeavusSans" pitchFamily="2" charset="-52"/>
              </a:rPr>
              <a:t>Basic format: </a:t>
            </a:r>
            <a:r>
              <a:rPr lang="en-US" altLang="en-US" smtClean="0">
                <a:latin typeface="SeavusSans" pitchFamily="2" charset="-52"/>
              </a:rPr>
              <a:t>expression | filter: parameter</a:t>
            </a:r>
          </a:p>
          <a:p>
            <a:endParaRPr lang="en-US" altLang="en-US" b="1" smtClean="0">
              <a:latin typeface="SeavusSans" pitchFamily="2" charset="-52"/>
            </a:endParaRPr>
          </a:p>
          <a:p>
            <a:endParaRPr lang="en-US" altLang="en-US" b="1" smtClean="0">
              <a:latin typeface="SeavusSans" pitchFamily="2" charset="-52"/>
            </a:endParaRP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A0CC7BBE-6DD8-4122-8599-5D1A220F3754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38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50182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173163" y="2147888"/>
          <a:ext cx="6988175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281"/>
                <a:gridCol w="41198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currency</a:t>
                      </a: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{{ amount</a:t>
                      </a:r>
                      <a:r>
                        <a:rPr lang="en-US" baseline="0" dirty="0" smtClean="0"/>
                        <a:t> | currency: ‘USD$’ }}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{{ </a:t>
                      </a:r>
                      <a:r>
                        <a:rPr lang="en-US" dirty="0" err="1" smtClean="0"/>
                        <a:t>startDate</a:t>
                      </a:r>
                      <a:r>
                        <a:rPr lang="en-US" dirty="0" smtClean="0"/>
                        <a:t> | date: ‘short’ }}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filter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 in repos | filter: </a:t>
                      </a:r>
                      <a:r>
                        <a:rPr lang="en-US" dirty="0" err="1" smtClean="0"/>
                        <a:t>searchTerm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{{ repo | </a:t>
                      </a:r>
                      <a:r>
                        <a:rPr lang="en-US" dirty="0" err="1" smtClean="0"/>
                        <a:t>json</a:t>
                      </a:r>
                      <a:r>
                        <a:rPr lang="en-US" baseline="0" dirty="0" smtClean="0"/>
                        <a:t> }}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limitTo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</a:t>
                      </a:r>
                      <a:r>
                        <a:rPr lang="en-US" baseline="0" dirty="0" smtClean="0"/>
                        <a:t> in repos | limitTo:10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lowercase, uppercase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{{ user.name | uppercase</a:t>
                      </a:r>
                      <a:r>
                        <a:rPr lang="en-US" baseline="0" dirty="0" smtClean="0"/>
                        <a:t> }}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{{ stars | number }}</a:t>
                      </a:r>
                      <a:endParaRPr lang="en-US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orderBy</a:t>
                      </a:r>
                      <a:endParaRPr lang="en-US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 in repos | filter: </a:t>
                      </a:r>
                      <a:r>
                        <a:rPr lang="en-US" dirty="0" err="1" smtClean="0"/>
                        <a:t>searchTerm</a:t>
                      </a:r>
                      <a:r>
                        <a:rPr lang="en-US" baseline="0" dirty="0" smtClean="0"/>
                        <a:t> | </a:t>
                      </a:r>
                      <a:r>
                        <a:rPr lang="en-US" baseline="0" dirty="0" err="1" smtClean="0"/>
                        <a:t>orderBy</a:t>
                      </a:r>
                      <a:r>
                        <a:rPr lang="en-US" baseline="0" dirty="0" smtClean="0"/>
                        <a:t>:’name’</a:t>
                      </a:r>
                      <a:endParaRPr lang="en-US" dirty="0"/>
                    </a:p>
                  </a:txBody>
                  <a:tcPr marL="91447" marR="91447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Filters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937" y="1830397"/>
            <a:ext cx="78324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it-IT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data-ng-repeat</a:t>
            </a:r>
            <a:r>
              <a:rPr lang="it-IT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="cust in customers | orderBy:'name'"&gt;</a:t>
            </a:r>
            <a:br>
              <a:rPr lang="it-IT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 </a:t>
            </a:r>
            <a:r>
              <a:rPr lang="it-IT" sz="18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cust.name | uppercase </a:t>
            </a:r>
            <a:r>
              <a:rPr lang="it-IT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br>
              <a:rPr lang="it-IT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it-IT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it-IT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it-IT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sz="14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938" y="4151390"/>
            <a:ext cx="8069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-model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nameText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</a:t>
            </a:r>
            <a:r>
              <a:rPr lang="en-US" sz="18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-repeat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customers |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filter:nameText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 </a:t>
            </a:r>
            <a:r>
              <a:rPr lang="en-US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:'name</a:t>
            </a: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'"&gt;</a:t>
            </a:r>
            <a:b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cust.name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cust.city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8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6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Why AngularJS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88" y="1298575"/>
            <a:ext cx="7918450" cy="47847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Defines numerous ways to organize web application at client side.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Enhances HTML by attaching directives, custom tags, attributes, expressions, templates within HTML.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Encourage TDD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Encourage MVC/MVVM design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Code Reuse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Good for Single Page Apps (SPA)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FC343CBE-883E-4BF6-BDA3-6ABD8BB296F7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4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175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Built-in Directives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09613" y="1565275"/>
          <a:ext cx="7929564" cy="2595565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982391"/>
                <a:gridCol w="1982391"/>
                <a:gridCol w="1982391"/>
                <a:gridCol w="1982391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ng-app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ng-bind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ng-blur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ng-change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ng-class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ng-click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ng-copy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dblclick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ng-disabled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ng-focus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ng-hide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href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ng-if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ng-include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init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keydown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keypress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keyup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ng-model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mouseenter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mouseleave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mousemove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mouseover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ng-paste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ng-repeat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ng-style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ng-switch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ng-</a:t>
                      </a:r>
                      <a:r>
                        <a:rPr lang="en-US" sz="1800" dirty="0" err="1" smtClean="0"/>
                        <a:t>transclude</a:t>
                      </a:r>
                      <a:endParaRPr lang="en-US" sz="1800" dirty="0"/>
                    </a:p>
                  </a:txBody>
                  <a:tcPr marL="91442" marR="91442" marT="45714" marB="45714"/>
                </a:tc>
              </a:tr>
            </a:tbl>
          </a:graphicData>
        </a:graphic>
      </p:graphicFrame>
      <p:sp>
        <p:nvSpPr>
          <p:cNvPr id="512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D10AC964-4FF3-4F88-864C-48BC3B19FCE5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40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5124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Help </a:t>
            </a:r>
            <a:r>
              <a:rPr lang="en-US" smtClean="0"/>
              <a:t>for Directives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3" y="1798519"/>
            <a:ext cx="6348206" cy="3793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820" y="1793348"/>
            <a:ext cx="1507621" cy="374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19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Conclusion</a:t>
            </a:r>
            <a:br>
              <a:rPr lang="en-US" altLang="en-US" smtClean="0">
                <a:latin typeface="SeavusSans" pitchFamily="2" charset="-52"/>
              </a:rPr>
            </a:br>
            <a:endParaRPr lang="en-US" altLang="en-US" smtClean="0">
              <a:latin typeface="SeavusSans" pitchFamily="2" charset="-52"/>
            </a:endParaRP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546100" y="1201738"/>
            <a:ext cx="8301038" cy="4881562"/>
          </a:xfrm>
        </p:spPr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Binding directives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Model directives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Event directives</a:t>
            </a:r>
          </a:p>
          <a:p>
            <a:endParaRPr lang="en-US" altLang="en-US" smtClean="0">
              <a:latin typeface="SeavusSans" pitchFamily="2" charset="-52"/>
            </a:endParaRPr>
          </a:p>
          <a:p>
            <a:r>
              <a:rPr lang="en-US" altLang="en-US" smtClean="0">
                <a:latin typeface="SeavusSans" pitchFamily="2" charset="-52"/>
              </a:rPr>
              <a:t>Display directives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F11FD316-CAFE-487C-B4D2-6023DD74BD00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42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5223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pSp>
        <p:nvGrpSpPr>
          <p:cNvPr id="52231" name="Group 4"/>
          <p:cNvGrpSpPr>
            <a:grpSpLocks noChangeAspect="1"/>
          </p:cNvGrpSpPr>
          <p:nvPr/>
        </p:nvGrpSpPr>
        <p:grpSpPr bwMode="auto">
          <a:xfrm>
            <a:off x="4065588" y="5530850"/>
            <a:ext cx="4532312" cy="473075"/>
            <a:chOff x="2459" y="3366"/>
            <a:chExt cx="2855" cy="298"/>
          </a:xfrm>
        </p:grpSpPr>
        <p:sp>
          <p:nvSpPr>
            <p:cNvPr id="5223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59" y="3366"/>
              <a:ext cx="2855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223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" y="3366"/>
              <a:ext cx="2861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2" name="Group 8"/>
          <p:cNvGrpSpPr>
            <a:grpSpLocks noChangeAspect="1"/>
          </p:cNvGrpSpPr>
          <p:nvPr/>
        </p:nvGrpSpPr>
        <p:grpSpPr bwMode="auto">
          <a:xfrm>
            <a:off x="3582988" y="2182813"/>
            <a:ext cx="5259387" cy="3001962"/>
            <a:chOff x="2509" y="1375"/>
            <a:chExt cx="3061" cy="1747"/>
          </a:xfrm>
        </p:grpSpPr>
        <p:sp>
          <p:nvSpPr>
            <p:cNvPr id="52236" name="AutoShape 7"/>
            <p:cNvSpPr>
              <a:spLocks noChangeAspect="1" noChangeArrowheads="1" noTextEdit="1"/>
            </p:cNvSpPr>
            <p:nvPr/>
          </p:nvSpPr>
          <p:spPr bwMode="auto">
            <a:xfrm>
              <a:off x="2509" y="1375"/>
              <a:ext cx="3061" cy="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223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" y="1375"/>
              <a:ext cx="3067" cy="1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3" name="Group 12"/>
          <p:cNvGrpSpPr>
            <a:grpSpLocks noChangeAspect="1"/>
          </p:cNvGrpSpPr>
          <p:nvPr/>
        </p:nvGrpSpPr>
        <p:grpSpPr bwMode="auto">
          <a:xfrm>
            <a:off x="4229100" y="1109663"/>
            <a:ext cx="4206875" cy="717550"/>
            <a:chOff x="2664" y="699"/>
            <a:chExt cx="2650" cy="452"/>
          </a:xfrm>
        </p:grpSpPr>
        <p:sp>
          <p:nvSpPr>
            <p:cNvPr id="52234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664" y="699"/>
              <a:ext cx="2650" cy="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223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" y="699"/>
              <a:ext cx="2656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m3webware.com/wp-content/uploads/2014/11/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1801448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3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Services fit?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1457325"/>
            <a:ext cx="65913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471003" y="1750372"/>
            <a:ext cx="1119116" cy="1087863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/>
              <a:t>$http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693093" y="3091758"/>
            <a:ext cx="1206678" cy="1174088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/>
              <a:t>$interval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19722" y="1417531"/>
            <a:ext cx="1306774" cy="1149615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$window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708382" y="5155204"/>
            <a:ext cx="997079" cy="1008348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/>
              <a:t>$log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55052" y="4875020"/>
            <a:ext cx="1340894" cy="1174089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$animate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924334" y="4604456"/>
            <a:ext cx="1206206" cy="1182195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/>
              <a:t>$timeout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025499" y="3537364"/>
            <a:ext cx="1274917" cy="1170157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$location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5942842" y="2149464"/>
            <a:ext cx="1263176" cy="1122090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$browser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178792" y="2603312"/>
            <a:ext cx="2457733" cy="2419064"/>
          </a:xfrm>
          <a:prstGeom prst="ellipse">
            <a:avLst/>
          </a:prstGeom>
          <a:solidFill>
            <a:srgbClr val="F6CEA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530410" y="2930119"/>
            <a:ext cx="1754495" cy="1765449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Controller</a:t>
            </a:r>
          </a:p>
        </p:txBody>
      </p:sp>
      <p:cxnSp>
        <p:nvCxnSpPr>
          <p:cNvPr id="18" name="Straight Arrow Connector 17"/>
          <p:cNvCxnSpPr>
            <a:stCxn id="7" idx="5"/>
          </p:cNvCxnSpPr>
          <p:nvPr/>
        </p:nvCxnSpPr>
        <p:spPr bwMode="auto">
          <a:xfrm>
            <a:off x="3426228" y="2678921"/>
            <a:ext cx="531623" cy="412837"/>
          </a:xfrm>
          <a:prstGeom prst="straightConnector1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5"/>
          </p:cNvCxnSpPr>
          <p:nvPr/>
        </p:nvCxnSpPr>
        <p:spPr bwMode="auto">
          <a:xfrm flipV="1">
            <a:off x="2723057" y="3998794"/>
            <a:ext cx="867062" cy="95111"/>
          </a:xfrm>
          <a:prstGeom prst="straightConnector1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505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506" y="307079"/>
            <a:ext cx="7386638" cy="1019175"/>
          </a:xfrm>
        </p:spPr>
        <p:txBody>
          <a:bodyPr/>
          <a:lstStyle/>
          <a:p>
            <a:r>
              <a:rPr lang="en-US" dirty="0" smtClean="0"/>
              <a:t>UI Related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1254820" y="1967448"/>
            <a:ext cx="1306774" cy="1148727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$window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985239" y="4928592"/>
            <a:ext cx="1340894" cy="1174089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$animate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1388251" y="4528793"/>
            <a:ext cx="1206206" cy="1182195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/>
              <a:t>$anchor</a:t>
            </a: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Scroll</a:t>
            </a:r>
          </a:p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288347" y="3005512"/>
            <a:ext cx="1274917" cy="1170157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$location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895326" y="1443336"/>
            <a:ext cx="1263176" cy="1122090"/>
          </a:xfrm>
          <a:prstGeom prst="ellipse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$browser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428162" y="2616960"/>
            <a:ext cx="2457733" cy="2419064"/>
          </a:xfrm>
          <a:prstGeom prst="ellipse">
            <a:avLst/>
          </a:prstGeom>
          <a:solidFill>
            <a:srgbClr val="F6CEA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779780" y="2943767"/>
            <a:ext cx="1754495" cy="1765449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Controller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6155140" y="1187355"/>
            <a:ext cx="2470245" cy="1378071"/>
          </a:xfrm>
          <a:prstGeom prst="roundRect">
            <a:avLst/>
          </a:prstGeom>
          <a:solidFill>
            <a:srgbClr val="C0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VIEW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8" name="Straight Arrow Connector 17"/>
          <p:cNvCxnSpPr>
            <a:stCxn id="15" idx="6"/>
            <a:endCxn id="12" idx="2"/>
          </p:cNvCxnSpPr>
          <p:nvPr/>
        </p:nvCxnSpPr>
        <p:spPr bwMode="auto">
          <a:xfrm flipV="1">
            <a:off x="4534275" y="3590591"/>
            <a:ext cx="754072" cy="235901"/>
          </a:xfrm>
          <a:prstGeom prst="straightConnector1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endCxn id="16" idx="2"/>
          </p:cNvCxnSpPr>
          <p:nvPr/>
        </p:nvCxnSpPr>
        <p:spPr bwMode="auto">
          <a:xfrm flipV="1">
            <a:off x="6332561" y="2565426"/>
            <a:ext cx="1057702" cy="550749"/>
          </a:xfrm>
          <a:prstGeom prst="straightConnector1">
            <a:avLst/>
          </a:prstGeom>
          <a:solidFill>
            <a:srgbClr val="CCCCCC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734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737" y="1237651"/>
            <a:ext cx="7386638" cy="451802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So far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Controllers setup the model</a:t>
            </a:r>
          </a:p>
          <a:p>
            <a:endParaRPr lang="en-US" dirty="0"/>
          </a:p>
          <a:p>
            <a:pPr lvl="1"/>
            <a:r>
              <a:rPr lang="en-US" dirty="0" smtClean="0"/>
              <a:t>View consumes the model</a:t>
            </a:r>
          </a:p>
          <a:p>
            <a:endParaRPr lang="en-US" dirty="0"/>
          </a:p>
          <a:p>
            <a:pPr lvl="1"/>
            <a:r>
              <a:rPr lang="en-US" dirty="0" smtClean="0"/>
              <a:t>Directives are an intermediary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76" y="4467367"/>
            <a:ext cx="3955379" cy="1288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01" y="4547278"/>
            <a:ext cx="2571490" cy="11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build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reusable logic</a:t>
            </a:r>
          </a:p>
          <a:p>
            <a:endParaRPr lang="en-US" dirty="0"/>
          </a:p>
          <a:p>
            <a:r>
              <a:rPr lang="en-US" dirty="0" smtClean="0"/>
              <a:t>Create shared data</a:t>
            </a:r>
          </a:p>
          <a:p>
            <a:endParaRPr lang="en-US" dirty="0"/>
          </a:p>
          <a:p>
            <a:r>
              <a:rPr lang="en-US" dirty="0" smtClean="0"/>
              <a:t>Manage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freecodesource.com/wallpaper/dolphinring-7753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" y="5063946"/>
            <a:ext cx="9144000" cy="1200329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sz="105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Single Page Application (SPA)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A3A2EEF4-CA94-49A3-91FD-C3B7DC336E07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5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867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grpSp>
        <p:nvGrpSpPr>
          <p:cNvPr id="28678" name="WebBrowser"/>
          <p:cNvGrpSpPr>
            <a:grpSpLocks/>
          </p:cNvGrpSpPr>
          <p:nvPr/>
        </p:nvGrpSpPr>
        <p:grpSpPr bwMode="auto">
          <a:xfrm>
            <a:off x="1665288" y="1706563"/>
            <a:ext cx="6032500" cy="3517900"/>
            <a:chOff x="0" y="-10635"/>
            <a:chExt cx="9144000" cy="6868635"/>
          </a:xfrm>
        </p:grpSpPr>
        <p:sp>
          <p:nvSpPr>
            <p:cNvPr id="39" name="Background"/>
            <p:cNvSpPr/>
            <p:nvPr/>
          </p:nvSpPr>
          <p:spPr>
            <a:xfrm>
              <a:off x="0" y="-1337"/>
              <a:ext cx="9144000" cy="685933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788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8688" name="WindowTitle"/>
            <p:cNvSpPr txBox="1">
              <a:spLocks noChangeArrowheads="1"/>
            </p:cNvSpPr>
            <p:nvPr/>
          </p:nvSpPr>
          <p:spPr bwMode="auto">
            <a:xfrm>
              <a:off x="22515" y="-10635"/>
              <a:ext cx="958737" cy="296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13716" rIns="68580" bIns="20574" anchor="ctr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ele-GroteskNor" pitchFamily="2" charset="0"/>
                </a:defRPr>
              </a:lvl9pPr>
            </a:lstStyle>
            <a:p>
              <a:r>
                <a:rPr lang="en-US" altLang="en-US" sz="9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 Demo</a:t>
              </a:r>
            </a:p>
          </p:txBody>
        </p:sp>
        <p:grpSp>
          <p:nvGrpSpPr>
            <p:cNvPr id="28689" name="Group 40"/>
            <p:cNvGrpSpPr>
              <a:grpSpLocks/>
            </p:cNvGrpSpPr>
            <p:nvPr/>
          </p:nvGrpSpPr>
          <p:grpSpPr bwMode="auto"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72290" y="222288"/>
                <a:ext cx="320038" cy="316155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Left Arrow 65"/>
              <p:cNvSpPr/>
              <p:nvPr/>
            </p:nvSpPr>
            <p:spPr>
              <a:xfrm>
                <a:off x="108384" y="274979"/>
                <a:ext cx="223788" cy="210770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8690" name="Group 41"/>
            <p:cNvGrpSpPr>
              <a:grpSpLocks/>
            </p:cNvGrpSpPr>
            <p:nvPr/>
          </p:nvGrpSpPr>
          <p:grpSpPr bwMode="auto"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445268" y="222287"/>
                <a:ext cx="320040" cy="316155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788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ight Arrow 63"/>
              <p:cNvSpPr/>
              <p:nvPr/>
            </p:nvSpPr>
            <p:spPr>
              <a:xfrm>
                <a:off x="481363" y="274978"/>
                <a:ext cx="257474" cy="210770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788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8691" name="Minimize - Maximize - Close"/>
            <p:cNvGrpSpPr>
              <a:grpSpLocks/>
            </p:cNvGrpSpPr>
            <p:nvPr/>
          </p:nvGrpSpPr>
          <p:grpSpPr bwMode="auto"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58" name="Line"/>
              <p:cNvCxnSpPr/>
              <p:nvPr/>
            </p:nvCxnSpPr>
            <p:spPr>
              <a:xfrm>
                <a:off x="9662014" y="130639"/>
                <a:ext cx="69782" cy="7438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59" name="Line"/>
              <p:cNvCxnSpPr/>
              <p:nvPr/>
            </p:nvCxnSpPr>
            <p:spPr>
              <a:xfrm flipH="1">
                <a:off x="9662014" y="130639"/>
                <a:ext cx="69782" cy="7438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60" name="Line"/>
              <p:cNvSpPr/>
              <p:nvPr/>
            </p:nvSpPr>
            <p:spPr>
              <a:xfrm rot="10800000" flipV="1">
                <a:off x="9498384" y="143037"/>
                <a:ext cx="91440" cy="9300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Line"/>
              <p:cNvSpPr/>
              <p:nvPr/>
            </p:nvSpPr>
            <p:spPr>
              <a:xfrm rot="10800000" flipV="1">
                <a:off x="9498384" y="133740"/>
                <a:ext cx="91440" cy="71288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788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Line"/>
              <p:cNvSpPr/>
              <p:nvPr/>
            </p:nvSpPr>
            <p:spPr>
              <a:xfrm rot="10800000" flipV="1">
                <a:off x="9346786" y="198829"/>
                <a:ext cx="91440" cy="9300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788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WebPageBody"/>
            <p:cNvSpPr/>
            <p:nvPr/>
          </p:nvSpPr>
          <p:spPr>
            <a:xfrm>
              <a:off x="77002" y="683667"/>
              <a:ext cx="8989996" cy="606894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788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8693" name="Group 44"/>
            <p:cNvGrpSpPr>
              <a:grpSpLocks/>
            </p:cNvGrpSpPr>
            <p:nvPr/>
          </p:nvGrpSpPr>
          <p:grpSpPr bwMode="auto"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870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0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>
                <a:fillRect/>
              </a:stretch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0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694" name="Group 45"/>
            <p:cNvGrpSpPr>
              <a:grpSpLocks/>
            </p:cNvGrpSpPr>
            <p:nvPr/>
          </p:nvGrpSpPr>
          <p:grpSpPr bwMode="auto"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47" name="UrlBar"/>
              <p:cNvSpPr/>
              <p:nvPr/>
            </p:nvSpPr>
            <p:spPr>
              <a:xfrm>
                <a:off x="924025" y="339614"/>
                <a:ext cx="7141945" cy="229367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r>
                  <a:rPr lang="en-US" sz="9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http://www.myspa.com</a:t>
                </a:r>
              </a:p>
            </p:txBody>
          </p:sp>
          <p:grpSp>
            <p:nvGrpSpPr>
              <p:cNvPr id="28696" name="Group 47"/>
              <p:cNvGrpSpPr>
                <a:grpSpLocks/>
              </p:cNvGrpSpPr>
              <p:nvPr/>
            </p:nvGrpSpPr>
            <p:grpSpPr bwMode="auto"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2869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69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69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8700" name="X"/>
                <p:cNvGrpSpPr>
                  <a:grpSpLocks/>
                </p:cNvGrpSpPr>
                <p:nvPr/>
              </p:nvGrpSpPr>
              <p:grpSpPr bwMode="auto"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 flipV="1">
                    <a:off x="4685945" y="1737557"/>
                    <a:ext cx="91440" cy="92986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4685945" y="1737557"/>
                    <a:ext cx="91440" cy="92986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67" name="Rectangle 66"/>
          <p:cNvSpPr/>
          <p:nvPr/>
        </p:nvSpPr>
        <p:spPr bwMode="auto">
          <a:xfrm>
            <a:off x="2103438" y="2335213"/>
            <a:ext cx="1390650" cy="83661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883275" y="2335213"/>
            <a:ext cx="1390650" cy="83661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03438" y="4173538"/>
            <a:ext cx="1390650" cy="83661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5886450" y="4173538"/>
            <a:ext cx="1392238" cy="83661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1" name="Straight Arrow Connector 70"/>
          <p:cNvCxnSpPr>
            <a:cxnSpLocks noChangeShapeType="1"/>
          </p:cNvCxnSpPr>
          <p:nvPr/>
        </p:nvCxnSpPr>
        <p:spPr bwMode="auto">
          <a:xfrm>
            <a:off x="4241800" y="2719388"/>
            <a:ext cx="901700" cy="0"/>
          </a:xfrm>
          <a:prstGeom prst="straightConnector1">
            <a:avLst/>
          </a:prstGeom>
          <a:noFill/>
          <a:ln w="9207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Straight Arrow Connector 71"/>
          <p:cNvCxnSpPr>
            <a:cxnSpLocks noChangeShapeType="1"/>
          </p:cNvCxnSpPr>
          <p:nvPr/>
        </p:nvCxnSpPr>
        <p:spPr bwMode="auto">
          <a:xfrm>
            <a:off x="6718300" y="3340100"/>
            <a:ext cx="0" cy="687388"/>
          </a:xfrm>
          <a:prstGeom prst="straightConnector1">
            <a:avLst/>
          </a:prstGeom>
          <a:noFill/>
          <a:ln w="9207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>
            <a:off x="4244975" y="4557713"/>
            <a:ext cx="900113" cy="0"/>
          </a:xfrm>
          <a:prstGeom prst="straightConnector1">
            <a:avLst/>
          </a:prstGeom>
          <a:noFill/>
          <a:ln w="92075" algn="ctr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>
            <a:off x="2855913" y="3336925"/>
            <a:ext cx="0" cy="688975"/>
          </a:xfrm>
          <a:prstGeom prst="straightConnector1">
            <a:avLst/>
          </a:prstGeom>
          <a:noFill/>
          <a:ln w="92075" algn="ctr">
            <a:solidFill>
              <a:schemeClr val="tx1"/>
            </a:solidFill>
            <a:round/>
            <a:headEnd type="triangle" w="med" len="med"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Services: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797" y="1372180"/>
            <a:ext cx="7400475" cy="4554751"/>
          </a:xfrm>
        </p:spPr>
        <p:txBody>
          <a:bodyPr/>
          <a:lstStyle/>
          <a:p>
            <a:r>
              <a:rPr lang="en-US" dirty="0" smtClean="0"/>
              <a:t>Services as a barrier</a:t>
            </a:r>
            <a:endParaRPr lang="en-US" dirty="0"/>
          </a:p>
          <a:p>
            <a:r>
              <a:rPr lang="en-US" dirty="0" smtClean="0"/>
              <a:t>Services as components</a:t>
            </a:r>
            <a:endParaRPr lang="en-US" dirty="0"/>
          </a:p>
          <a:p>
            <a:r>
              <a:rPr lang="en-US" dirty="0" smtClean="0"/>
              <a:t>Services for custom logic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468438" y="2604335"/>
            <a:ext cx="6241799" cy="3481346"/>
            <a:chOff x="2287" y="772"/>
            <a:chExt cx="3404" cy="2555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87" y="772"/>
              <a:ext cx="3404" cy="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" y="772"/>
              <a:ext cx="3410" cy="2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 descr="http://www.m3webware.com/wp-content/uploads/2014/11/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1801448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137" y="1173707"/>
            <a:ext cx="8465001" cy="490959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Routing based on </a:t>
            </a:r>
            <a:r>
              <a:rPr lang="en-US" dirty="0" err="1" smtClean="0"/>
              <a:t>url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Routing rules render a </a:t>
            </a:r>
            <a:r>
              <a:rPr lang="en-US" dirty="0" smtClean="0"/>
              <a:t>response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Routing engine captures </a:t>
            </a:r>
          </a:p>
          <a:p>
            <a:pPr marL="0" indent="0">
              <a:buNone/>
            </a:pPr>
            <a:r>
              <a:rPr lang="en-US" dirty="0" smtClean="0"/>
              <a:t>requests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19" y="833982"/>
            <a:ext cx="4208376" cy="46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with Angular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752" y="1565275"/>
            <a:ext cx="7946386" cy="4518025"/>
          </a:xfrm>
        </p:spPr>
        <p:txBody>
          <a:bodyPr/>
          <a:lstStyle/>
          <a:p>
            <a:r>
              <a:rPr lang="en-US" dirty="0" smtClean="0"/>
              <a:t>Depends on another module: angular-route.js</a:t>
            </a:r>
          </a:p>
          <a:p>
            <a:endParaRPr lang="en-US" dirty="0" smtClean="0"/>
          </a:p>
          <a:p>
            <a:r>
              <a:rPr lang="en-US" dirty="0" smtClean="0"/>
              <a:t>Configure rules into $</a:t>
            </a:r>
            <a:r>
              <a:rPr lang="en-US" dirty="0" err="1" smtClean="0"/>
              <a:t>routeProvider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Setup a layout 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916" y="2130958"/>
            <a:ext cx="2901084" cy="85481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1460500" y="3339969"/>
            <a:ext cx="2008495" cy="1122850"/>
          </a:xfrm>
          <a:prstGeom prst="roundRect">
            <a:avLst/>
          </a:prstGeom>
          <a:solidFill>
            <a:srgbClr val="FFBF3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User.html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68438" y="4818125"/>
            <a:ext cx="2008495" cy="1122850"/>
          </a:xfrm>
          <a:prstGeom prst="roundRect">
            <a:avLst/>
          </a:prstGeom>
          <a:solidFill>
            <a:srgbClr val="FFBF3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Repo.html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41825" y="3339969"/>
            <a:ext cx="3200921" cy="2601006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layout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38037" y="3486385"/>
            <a:ext cx="2008495" cy="417923"/>
          </a:xfrm>
          <a:prstGeom prst="roundRect">
            <a:avLst/>
          </a:prstGeom>
          <a:solidFill>
            <a:schemeClr val="tx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038037" y="5258418"/>
            <a:ext cx="2008495" cy="417923"/>
          </a:xfrm>
          <a:prstGeom prst="roundRect">
            <a:avLst/>
          </a:prstGeom>
          <a:solidFill>
            <a:schemeClr val="tx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038037" y="4035071"/>
            <a:ext cx="1979970" cy="1081022"/>
          </a:xfrm>
          <a:prstGeom prst="roundRect">
            <a:avLst/>
          </a:prstGeom>
          <a:solidFill>
            <a:schemeClr val="tx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ng-view</a:t>
            </a:r>
          </a:p>
        </p:txBody>
      </p:sp>
    </p:spTree>
    <p:extLst>
      <p:ext uri="{BB962C8B-B14F-4D97-AF65-F5344CB8AC3E}">
        <p14:creationId xmlns:p14="http://schemas.microsoft.com/office/powerpoint/2010/main" val="5093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1468437" y="4673024"/>
            <a:ext cx="2008495" cy="1122850"/>
          </a:xfrm>
          <a:prstGeom prst="roundRect">
            <a:avLst/>
          </a:prstGeom>
          <a:solidFill>
            <a:srgbClr val="538CC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repo.html</a:t>
            </a: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(repository details)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468437" y="2718737"/>
            <a:ext cx="2008495" cy="112285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user.html</a:t>
            </a: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user details)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468438" y="828400"/>
            <a:ext cx="2008495" cy="1122850"/>
          </a:xfrm>
          <a:prstGeom prst="roundRect">
            <a:avLst/>
          </a:prstGeom>
          <a:solidFill>
            <a:srgbClr val="C0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main.html</a:t>
            </a: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(search user)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293436" y="2394474"/>
            <a:ext cx="2008495" cy="1771376"/>
          </a:xfrm>
          <a:prstGeom prst="roundRect">
            <a:avLst/>
          </a:prstGeom>
          <a:solidFill>
            <a:srgbClr val="FFBF37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index.html</a:t>
            </a:r>
          </a:p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(shell)</a:t>
            </a:r>
          </a:p>
        </p:txBody>
      </p:sp>
    </p:spTree>
    <p:extLst>
      <p:ext uri="{BB962C8B-B14F-4D97-AF65-F5344CB8AC3E}">
        <p14:creationId xmlns:p14="http://schemas.microsoft.com/office/powerpoint/2010/main" val="26197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promises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return is the input to the next success function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836575" y="2156771"/>
            <a:ext cx="6229252" cy="3600197"/>
            <a:chOff x="1188" y="1539"/>
            <a:chExt cx="3220" cy="1861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88" y="1539"/>
              <a:ext cx="3220" cy="1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" y="1539"/>
              <a:ext cx="3226" cy="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94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is the Beginning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173" y="1565275"/>
            <a:ext cx="7768965" cy="4518025"/>
          </a:xfrm>
        </p:spPr>
        <p:txBody>
          <a:bodyPr/>
          <a:lstStyle/>
          <a:p>
            <a:r>
              <a:rPr lang="en-US" b="1" dirty="0" smtClean="0"/>
              <a:t>Angular.js – a framework for building HTML applications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Services</a:t>
            </a:r>
          </a:p>
          <a:p>
            <a:endParaRPr lang="en-US" dirty="0"/>
          </a:p>
          <a:p>
            <a:r>
              <a:rPr lang="en-US" b="1" dirty="0" smtClean="0"/>
              <a:t>Routing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Smaller pieces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 Page </a:t>
            </a:r>
            <a:fld id="{5FCF8DEA-77EA-4377-99C0-BDDA8BA01B64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Vladica Ivanovski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The Challenge with SPAs</a:t>
            </a: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C3E5D7B5-9CE3-497F-9F32-B4E7058FB28E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6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2970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pic>
        <p:nvPicPr>
          <p:cNvPr id="29702" name="Picture 2" descr="swsdt_phototour28.jpg (610×42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224213"/>
            <a:ext cx="3825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792163" y="1169988"/>
            <a:ext cx="8050212" cy="1314450"/>
          </a:xfrm>
          <a:prstGeom prst="rect">
            <a:avLst/>
          </a:prstGeom>
        </p:spPr>
        <p:txBody>
          <a:bodyPr/>
          <a:lstStyle>
            <a:lvl1pPr marL="142875" indent="-21590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200">
                <a:solidFill>
                  <a:schemeClr val="tx1"/>
                </a:solidFill>
                <a:latin typeface="SeavusSans" pitchFamily="50" charset="-52"/>
                <a:ea typeface="+mn-ea"/>
                <a:cs typeface="+mn-cs"/>
              </a:defRPr>
            </a:lvl1pPr>
            <a:lvl2pPr marL="420688" indent="-21590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200">
                <a:solidFill>
                  <a:schemeClr val="tx1"/>
                </a:solidFill>
                <a:latin typeface="SeavusSans" pitchFamily="50" charset="-52"/>
              </a:defRPr>
            </a:lvl2pPr>
            <a:lvl3pPr marL="676275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000">
                <a:solidFill>
                  <a:schemeClr val="tx1"/>
                </a:solidFill>
                <a:latin typeface="SeavusSans" pitchFamily="50" charset="-52"/>
              </a:defRPr>
            </a:lvl3pPr>
            <a:lvl4pPr marL="939800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2000">
                <a:solidFill>
                  <a:schemeClr val="tx1"/>
                </a:solidFill>
                <a:latin typeface="SeavusSans" pitchFamily="50" charset="-52"/>
              </a:defRPr>
            </a:lvl4pPr>
            <a:lvl5pPr marL="1193800" indent="-17938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8A8C8E"/>
              </a:buClr>
              <a:buFont typeface="SeavusSans" pitchFamily="2" charset="-52"/>
              <a:buChar char="•"/>
              <a:defRPr sz="1600">
                <a:solidFill>
                  <a:schemeClr val="tx1"/>
                </a:solidFill>
                <a:latin typeface="SeavusSans" pitchFamily="50" charset="-52"/>
              </a:defRPr>
            </a:lvl5pPr>
            <a:lvl6pPr marL="16510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1082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5654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022600" indent="-122238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SeavusSans" pitchFamily="2" charset="-52"/>
              <a:buNone/>
              <a:defRPr/>
            </a:pPr>
            <a:r>
              <a:rPr lang="en-US" kern="0" dirty="0" smtClean="0"/>
              <a:t>DOM Manipulation	History		Module Loading</a:t>
            </a:r>
          </a:p>
          <a:p>
            <a:pPr marL="0" indent="0">
              <a:buFont typeface="SeavusSans" pitchFamily="2" charset="-52"/>
              <a:buNone/>
              <a:defRPr/>
            </a:pPr>
            <a:endParaRPr lang="en-US" kern="0" dirty="0" smtClean="0"/>
          </a:p>
          <a:p>
            <a:pPr marL="0" indent="0">
              <a:buFont typeface="SeavusSans" pitchFamily="2" charset="-52"/>
              <a:buNone/>
              <a:defRPr/>
            </a:pPr>
            <a:r>
              <a:rPr lang="en-US" kern="0" dirty="0" smtClean="0"/>
              <a:t>Routing		Caching		Object Modeling</a:t>
            </a:r>
          </a:p>
          <a:p>
            <a:pPr marL="0" indent="0">
              <a:buFont typeface="SeavusSans" pitchFamily="2" charset="-52"/>
              <a:buNone/>
              <a:defRPr/>
            </a:pPr>
            <a:endParaRPr lang="en-US" kern="0" dirty="0"/>
          </a:p>
          <a:p>
            <a:pPr marL="0" indent="0">
              <a:buFont typeface="SeavusSans" pitchFamily="2" charset="-52"/>
              <a:buNone/>
              <a:defRPr/>
            </a:pPr>
            <a:r>
              <a:rPr lang="en-US" kern="0" dirty="0" smtClean="0"/>
              <a:t>Data Binding	Ajax/Promises	View Loading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rocketglow.com/assets/angularjs-logo-54138a1b605b98a25beb50f3061bf0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5" y="2614870"/>
            <a:ext cx="834390" cy="83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650" y="2681946"/>
            <a:ext cx="6172200" cy="12001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ngularJS</a:t>
            </a:r>
            <a: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full-featured </a:t>
            </a:r>
            <a:b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framework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43050" y="967446"/>
            <a:ext cx="1714500" cy="4572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Binding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487504" y="967446"/>
            <a:ext cx="9715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89008" y="967446"/>
            <a:ext cx="13144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87305" y="1881207"/>
            <a:ext cx="14573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66788" y="3824946"/>
            <a:ext cx="14859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ViewModel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975961" y="3824946"/>
            <a:ext cx="1143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67690" y="4795595"/>
            <a:ext cx="171450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14700" y="4796496"/>
            <a:ext cx="280035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Injection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39289" y="3824946"/>
            <a:ext cx="1428750" cy="457200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233412" y="967446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073016" y="3824946"/>
            <a:ext cx="1714500" cy="457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28751" y="1881207"/>
            <a:ext cx="14573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jqLite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4795595"/>
            <a:ext cx="1360772" cy="4572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1693" y="1881207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Factories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55633" y="1881207"/>
            <a:ext cx="1355057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93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 animBg="1"/>
      <p:bldP spid="19" grpId="0" animBg="1"/>
      <p:bldP spid="21" grpId="0" animBg="1"/>
      <p:bldP spid="1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SeavusSans" pitchFamily="2" charset="-52"/>
              </a:rPr>
              <a:t>Key features of AngularJS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0AE9AD58-0027-45CD-8DE5-025E0003EF4B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8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277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9125" y="1298575"/>
            <a:ext cx="8088313" cy="44878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Declarative HTML approach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Easy Data Binding : Two way Data Binding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Reusable </a:t>
            </a:r>
            <a:r>
              <a:rPr lang="en-US" sz="2400" dirty="0" smtClean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MVC/MVVM Design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Dependency Injection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End to end Integration Testing / Unit Testing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Routing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Templating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SeavusSans" pitchFamily="2" charset="-52"/>
              </a:rPr>
              <a:t>Key features of </a:t>
            </a:r>
            <a:r>
              <a:rPr lang="en-US" altLang="en-US" dirty="0" err="1" smtClean="0">
                <a:latin typeface="SeavusSans" pitchFamily="2" charset="-52"/>
              </a:rPr>
              <a:t>AngularJS</a:t>
            </a:r>
            <a:endParaRPr lang="en-US" altLang="en-US" dirty="0" smtClean="0">
              <a:latin typeface="SeavusSans" pitchFamily="2" charset="-52"/>
            </a:endParaRP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t> Page </a:t>
            </a:r>
            <a:fld id="{58FFB865-F8E9-40A4-9EA4-124EF07F33DE}" type="slidenum">
              <a:rPr lang="en-US" altLang="en-US" sz="1100" smtClean="0">
                <a:solidFill>
                  <a:schemeClr val="bg1"/>
                </a:solidFill>
                <a:latin typeface="SeavusSans" pitchFamily="2" charset="-52"/>
              </a:rPr>
              <a:pPr/>
              <a:t>9</a:t>
            </a:fld>
            <a:endParaRPr lang="en-US" altLang="en-US" sz="1100" smtClean="0">
              <a:solidFill>
                <a:schemeClr val="bg1"/>
              </a:solidFill>
              <a:latin typeface="SeavusSans" pitchFamily="2" charset="-52"/>
            </a:endParaRPr>
          </a:p>
        </p:txBody>
      </p:sp>
      <p:sp>
        <p:nvSpPr>
          <p:cNvPr id="3379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ele-GroteskNor" pitchFamily="2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r>
              <a:rPr lang="en-US" altLang="en-US" sz="1100">
                <a:solidFill>
                  <a:schemeClr val="bg1"/>
                </a:solidFill>
                <a:latin typeface="SeavusSans" pitchFamily="2" charset="-52"/>
              </a:rPr>
              <a:t>Vladica Ivanovski</a:t>
            </a:r>
          </a:p>
        </p:txBody>
      </p:sp>
      <p:sp>
        <p:nvSpPr>
          <p:cNvPr id="337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latin typeface="SeavusSans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 smtClean="0">
              <a:latin typeface="SeavusSans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latin typeface="SeavusSans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latin typeface="SeavusSans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latin typeface="SeavusSans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SeavusSans" pitchFamily="2" charset="-52"/>
              </a:rPr>
              <a:t>Form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latin typeface="SeavusSans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vus Master">
  <a:themeElements>
    <a:clrScheme name="T-Mobile Master 1">
      <a:dk1>
        <a:srgbClr val="000000"/>
      </a:dk1>
      <a:lt1>
        <a:srgbClr val="FFFFFF"/>
      </a:lt1>
      <a:dk2>
        <a:srgbClr val="E20074"/>
      </a:dk2>
      <a:lt2>
        <a:srgbClr val="666666"/>
      </a:lt2>
      <a:accent1>
        <a:srgbClr val="FFCC99"/>
      </a:accent1>
      <a:accent2>
        <a:srgbClr val="CC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B9B95C"/>
      </a:accent6>
      <a:hlink>
        <a:srgbClr val="99CCFF"/>
      </a:hlink>
      <a:folHlink>
        <a:srgbClr val="99CCCC"/>
      </a:folHlink>
    </a:clrScheme>
    <a:fontScheme name="T-Mobile Master">
      <a:majorFont>
        <a:latin typeface="Tele-Antiqua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3600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80000"/>
          <a:buFont typeface="Wingdings 2" pitchFamily="18" charset="2"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3600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80000"/>
          <a:buFont typeface="Wingdings 2" pitchFamily="18" charset="2"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T-Mobile Master 1">
        <a:dk1>
          <a:srgbClr val="000000"/>
        </a:dk1>
        <a:lt1>
          <a:srgbClr val="FFFFFF"/>
        </a:lt1>
        <a:dk2>
          <a:srgbClr val="E20074"/>
        </a:dk2>
        <a:lt2>
          <a:srgbClr val="666666"/>
        </a:lt2>
        <a:accent1>
          <a:srgbClr val="FFCC99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B9B95C"/>
        </a:accent6>
        <a:hlink>
          <a:srgbClr val="99CCFF"/>
        </a:hlink>
        <a:folHlink>
          <a:srgbClr val="99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AF6A2912546345925C826C2F1D1134" ma:contentTypeVersion="0" ma:contentTypeDescription="Create a new document." ma:contentTypeScope="" ma:versionID="ad404de60323e24d2a69b836d1caa2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AB180D-7D34-440A-86E3-BAC7F5E8174D}">
  <ds:schemaRefs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AEB1C8-F48D-4857-A449-FAF6DC8DFC9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79C5E18-16A0-4755-9E79-8DE2632ED9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8818</TotalTime>
  <Words>1305</Words>
  <Application>Microsoft Office PowerPoint</Application>
  <PresentationFormat>On-screen Show (4:3)</PresentationFormat>
  <Paragraphs>498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Arial</vt:lpstr>
      <vt:lpstr>Consolas</vt:lpstr>
      <vt:lpstr>Myriad Pro</vt:lpstr>
      <vt:lpstr>Myriad Pro Light</vt:lpstr>
      <vt:lpstr>News Gothic Com Thin</vt:lpstr>
      <vt:lpstr>SeavusSans</vt:lpstr>
      <vt:lpstr>Segoe UI</vt:lpstr>
      <vt:lpstr>Tahoma</vt:lpstr>
      <vt:lpstr>Tele-Antiqua</vt:lpstr>
      <vt:lpstr>Tele-GroteskNor</vt:lpstr>
      <vt:lpstr>Verdana</vt:lpstr>
      <vt:lpstr>Wingdings</vt:lpstr>
      <vt:lpstr>Wingdings 2</vt:lpstr>
      <vt:lpstr>Seavus Master</vt:lpstr>
      <vt:lpstr>AngularJS: Basics</vt:lpstr>
      <vt:lpstr>Agenda</vt:lpstr>
      <vt:lpstr>What is AngularJS</vt:lpstr>
      <vt:lpstr>Why AngularJS</vt:lpstr>
      <vt:lpstr>Single Page Application (SPA)</vt:lpstr>
      <vt:lpstr>The Challenge with SPAs</vt:lpstr>
      <vt:lpstr>PowerPoint Presentation</vt:lpstr>
      <vt:lpstr>Key features of AngularJS</vt:lpstr>
      <vt:lpstr>Key features of AngularJS</vt:lpstr>
      <vt:lpstr>PowerPoint Presentation</vt:lpstr>
      <vt:lpstr>PowerPoint Presentation</vt:lpstr>
      <vt:lpstr>PowerPoint Presentation</vt:lpstr>
      <vt:lpstr>Home page</vt:lpstr>
      <vt:lpstr>Built with</vt:lpstr>
      <vt:lpstr>Using Plunker</vt:lpstr>
      <vt:lpstr>Two Requirements</vt:lpstr>
      <vt:lpstr>PowerPoint Presentation</vt:lpstr>
      <vt:lpstr>Developer tools</vt:lpstr>
      <vt:lpstr>JavaScript Patterns</vt:lpstr>
      <vt:lpstr>Summary</vt:lpstr>
      <vt:lpstr> Controllers</vt:lpstr>
      <vt:lpstr> Controller Basics</vt:lpstr>
      <vt:lpstr>PowerPoint Presentation</vt:lpstr>
      <vt:lpstr>Controller Capabilities</vt:lpstr>
      <vt:lpstr>$http Service</vt:lpstr>
      <vt:lpstr>GitHub API</vt:lpstr>
      <vt:lpstr>PowerPoint Presentation</vt:lpstr>
      <vt:lpstr>Controllers and Modules</vt:lpstr>
      <vt:lpstr>Modules are containers</vt:lpstr>
      <vt:lpstr>Creating a Module</vt:lpstr>
      <vt:lpstr>Controllers: Summary</vt:lpstr>
      <vt:lpstr>Directives and Views</vt:lpstr>
      <vt:lpstr>Directives</vt:lpstr>
      <vt:lpstr>Directives</vt:lpstr>
      <vt:lpstr>PowerPoint Presentation</vt:lpstr>
      <vt:lpstr>Using Directives and Data Bindings</vt:lpstr>
      <vt:lpstr>Expression</vt:lpstr>
      <vt:lpstr>Filters</vt:lpstr>
      <vt:lpstr>Using Filters</vt:lpstr>
      <vt:lpstr>Built-in Directives</vt:lpstr>
      <vt:lpstr>Angular Help for Directives</vt:lpstr>
      <vt:lpstr>Conclusion </vt:lpstr>
      <vt:lpstr>Services</vt:lpstr>
      <vt:lpstr>Where do Services fit?</vt:lpstr>
      <vt:lpstr>The Role of Services</vt:lpstr>
      <vt:lpstr>UI Related Services</vt:lpstr>
      <vt:lpstr>Services</vt:lpstr>
      <vt:lpstr>Why build your own?</vt:lpstr>
      <vt:lpstr>PowerPoint Presentation</vt:lpstr>
      <vt:lpstr>Services: Summary </vt:lpstr>
      <vt:lpstr>Routing</vt:lpstr>
      <vt:lpstr>Routing</vt:lpstr>
      <vt:lpstr>Routing with Angular</vt:lpstr>
      <vt:lpstr>PowerPoint Presentation</vt:lpstr>
      <vt:lpstr>Chained promises</vt:lpstr>
      <vt:lpstr>The End is the Beginning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Vladica Ivanovski</dc:creator>
  <cp:lastModifiedBy>Vladica Ivanovski</cp:lastModifiedBy>
  <cp:revision>418</cp:revision>
  <cp:lastPrinted>2004-03-02T21:24:15Z</cp:lastPrinted>
  <dcterms:created xsi:type="dcterms:W3CDTF">2003-03-14T15:42:37Z</dcterms:created>
  <dcterms:modified xsi:type="dcterms:W3CDTF">2015-03-06T15:00:48Z</dcterms:modified>
</cp:coreProperties>
</file>